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p15:clr>
            <a:srgbClr val="A4A3A4"/>
          </p15:clr>
        </p15:guide>
        <p15:guide id="2" pos="3839">
          <p15:clr>
            <a:srgbClr val="A4A3A4"/>
          </p15:clr>
        </p15:guide>
        <p15:guide id="3" pos="335">
          <p15:clr>
            <a:srgbClr val="A4A3A4"/>
          </p15:clr>
        </p15:guide>
        <p15:guide id="4" pos="7487">
          <p15:clr>
            <a:srgbClr val="A4A3A4"/>
          </p15:clr>
        </p15:guide>
        <p15:guide id="5" pos="2663">
          <p15:clr>
            <a:srgbClr val="A4A3A4"/>
          </p15:clr>
        </p15:guide>
        <p15:guide id="6" pos="5087">
          <p15:clr>
            <a:srgbClr val="A4A3A4"/>
          </p15:clr>
        </p15:guide>
        <p15:guide id="7" pos="527">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hU2is8u9KY9QPxT4EcbYUSQou0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F135A-4C1B-126A-8E3C-C4F611A7EF97}" v="175" dt="2023-05-01T03:15:37.508"/>
  </p1510:revLst>
</p1510:revInfo>
</file>

<file path=ppt/tableStyles.xml><?xml version="1.0" encoding="utf-8"?>
<a:tblStyleLst xmlns:a="http://schemas.openxmlformats.org/drawingml/2006/main" def="{E6DEEEA2-EF81-418C-B2C5-656CBBADD5C1}">
  <a:tblStyle styleId="{E6DEEEA2-EF81-418C-B2C5-656CBBADD5C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EE8E7"/>
          </a:solidFill>
        </a:fill>
      </a:tcStyle>
    </a:wholeTbl>
    <a:band1H>
      <a:tcTxStyle b="off" i="off"/>
      <a:tcStyle>
        <a:tcBdr/>
        <a:fill>
          <a:solidFill>
            <a:srgbClr val="FDCECA"/>
          </a:solidFill>
        </a:fill>
      </a:tcStyle>
    </a:band1H>
    <a:band2H>
      <a:tcTxStyle b="off" i="off"/>
      <a:tcStyle>
        <a:tcBdr/>
      </a:tcStyle>
    </a:band2H>
    <a:band1V>
      <a:tcTxStyle b="off" i="off"/>
      <a:tcStyle>
        <a:tcBdr/>
        <a:fill>
          <a:solidFill>
            <a:srgbClr val="FDCECA"/>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95E9666B-381D-4E95-871E-B4F0D67426D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808"/>
        <p:guide pos="3839"/>
        <p:guide pos="335"/>
        <p:guide pos="7487"/>
        <p:guide pos="2663"/>
        <p:guide pos="5087"/>
        <p:guide pos="527"/>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cademy.uipath.com/courses/automation-implementation-methodology-fundamentals" TargetMode="External"/><Relationship Id="rId7" Type="http://schemas.openxmlformats.org/officeDocument/2006/relationships/hyperlink" Target="https://academy.uipath.com/courses/a-day-in-the-life-of-an-rpa-developer-"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academy.uipath.com/courses/introduction-to-rpa-developer-faststart" TargetMode="External"/><Relationship Id="rId5" Type="http://schemas.openxmlformats.org/officeDocument/2006/relationships/hyperlink" Target="https://academy.uipath.com/courses/get-started-with-rpa-development-v202010" TargetMode="External"/><Relationship Id="rId4" Type="http://schemas.openxmlformats.org/officeDocument/2006/relationships/hyperlink" Target="https://academy.uipath.com/courses/automation-business-analysis-fundamental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All that I wanted this talk to be – I wrote as terms and put them in a word cloud to represent the mental model I have when going about the challenges of professional services projects and where they fit in the overall goals of the company….</a:t>
            </a:r>
            <a:endParaRPr/>
          </a:p>
          <a:p>
            <a:pPr marL="0" lvl="0" indent="0" algn="l" rtl="0">
              <a:lnSpc>
                <a:spcPct val="100000"/>
              </a:lnSpc>
              <a:spcBef>
                <a:spcPts val="0"/>
              </a:spcBef>
              <a:spcAft>
                <a:spcPts val="0"/>
              </a:spcAft>
              <a:buSzPts val="1400"/>
              <a:buNone/>
            </a:pPr>
            <a:r>
              <a:rPr lang="en-US"/>
              <a:t>Word Cloud - Imposter Syndrome, Statement of Work, Financial Data Sheet, PSA, Insights, Test Suite, Document Understanding, Starter Pack, Sales, Account Executives, Go To Market, Client, Customer, Business Analyst, Solution Architect, Romania, India, Mexico, Product, Slack Help Channels, Technical Account Manager, Customer Success Manager, Product Support Engineer, Infrastructure Engineer, SCOPE, Time and Materials, Fixed Price, Returning Customer, New Customer, timezones, United States, planting seeds, internal relationship management, external relationship management, number of bots, ELA , HAPO, partners, EPIC, Deloitte, TCS, Project Manager, investment, discounted, full price, CFD, Customer Facing Document, Highspot, project plan, smartsheet, automation, program governance, investment, service credits, postmortem, premortem, HIPPA, BAA, FedRamp, SOC2, service credits,  land and expand,  storytelling, internal stakeholders, external stakeholders, product, product support, say thank you, difficult customers, risking career, common ground, write some code, bold, humble, immersed, fast, more hands make light work, managed vs reactionary, difficult situations, toastmasters, listen, obsessed with chess as a teen, STARS, problem, opportunity, scope, cost, time, quality, SOW, presales 2.0, engagement management, Project Manager, Project Manager, Project Manager, Project Manager, Project Manager, Project Manager, Project Manager, Project Manager, Project Manager, Project Manager🡺 used https://www.freewordcloudgenerator.com/generatewordcloud (rainbow, 100%, poppins)</a:t>
            </a:r>
            <a:endParaRPr/>
          </a:p>
        </p:txBody>
      </p:sp>
      <p:sp>
        <p:nvSpPr>
          <p:cNvPr id="42" name="Google Shape;4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60" name="Google Shape;16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73" name="Google Shape;173;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88" name="Google Shape;18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A periodic check in with the account exec is recommended. Don't wait for a "reactive" call from your account executive. "Manage" the project and project expectations which started from the picture the account exec and presales/sales engineer impressed on your customer/sponsor.</a:t>
            </a:r>
            <a:endParaRPr/>
          </a:p>
        </p:txBody>
      </p:sp>
      <p:sp>
        <p:nvSpPr>
          <p:cNvPr id="200" name="Google Shape;20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14" name="Google Shape;214;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indent="0"/>
            <a:r>
              <a:rPr lang="en-US" dirty="0"/>
              <a:t>https://github.com/cognitivemetaphors/UiPathProjectManagement</a:t>
            </a:r>
          </a:p>
          <a:p>
            <a:pPr marL="0" lvl="0" indent="0" algn="l">
              <a:lnSpc>
                <a:spcPct val="100000"/>
              </a:lnSpc>
              <a:spcBef>
                <a:spcPts val="0"/>
              </a:spcBef>
              <a:spcAft>
                <a:spcPts val="0"/>
              </a:spcAft>
              <a:buNone/>
            </a:pPr>
            <a:r>
              <a:rPr lang="en-US" dirty="0">
                <a:hlinkClick r:id="rId3"/>
              </a:rPr>
              <a:t>https://academy.uipath.com/courses/automation-implementation-methodology-fundamentals</a:t>
            </a:r>
            <a:endParaRPr lang="en-US"/>
          </a:p>
          <a:p>
            <a:pPr marL="0" indent="0"/>
            <a:r>
              <a:rPr lang="en-US" dirty="0">
                <a:hlinkClick r:id="rId4"/>
              </a:rPr>
              <a:t>https://academy.uipath.com/courses/automation-business-analysis-fundamentals</a:t>
            </a:r>
          </a:p>
          <a:p>
            <a:pPr marL="0" indent="0"/>
            <a:r>
              <a:rPr lang="en-US" dirty="0">
                <a:hlinkClick r:id="rId5"/>
              </a:rPr>
              <a:t>https://academy.uipath.com/courses/get-started-with-rpa-development-v202010</a:t>
            </a:r>
          </a:p>
          <a:p>
            <a:pPr marL="0" indent="0"/>
            <a:endParaRPr lang="en-US" dirty="0"/>
          </a:p>
          <a:p>
            <a:pPr marL="0" indent="0"/>
            <a:endParaRPr lang="en-US" dirty="0"/>
          </a:p>
          <a:p>
            <a:pPr marL="0" indent="0"/>
            <a:endParaRPr lang="en-US" dirty="0"/>
          </a:p>
          <a:p>
            <a:pPr marL="0" indent="0"/>
            <a:r>
              <a:rPr lang="en-US" dirty="0"/>
              <a:t>Other courses -</a:t>
            </a:r>
          </a:p>
          <a:p>
            <a:pPr marL="0" indent="0"/>
            <a:r>
              <a:rPr lang="en-US" dirty="0">
                <a:hlinkClick r:id="rId6"/>
              </a:rPr>
              <a:t>https://academy.uipath.com/courses/introduction-to-rpa-developer-faststart</a:t>
            </a:r>
          </a:p>
          <a:p>
            <a:pPr marL="0" indent="0"/>
            <a:r>
              <a:rPr lang="en-US" dirty="0">
                <a:hlinkClick r:id="rId7"/>
              </a:rPr>
              <a:t>https://academy.uipath.com/courses/a-day-in-the-life-of-an-rpa-developer-</a:t>
            </a:r>
          </a:p>
          <a:p>
            <a:pPr marL="0" indent="0"/>
            <a:endParaRPr lang="en-US" dirty="0"/>
          </a:p>
          <a:p>
            <a:pPr marL="0" indent="0"/>
            <a:endParaRPr lang="en-US" dirty="0"/>
          </a:p>
          <a:p>
            <a:pPr marL="0" indent="0"/>
            <a:endParaRPr lang="en-US" dirty="0"/>
          </a:p>
          <a:p>
            <a:pPr marL="0" indent="0"/>
            <a:endParaRPr lang="en-US" dirty="0"/>
          </a:p>
        </p:txBody>
      </p:sp>
      <p:sp>
        <p:nvSpPr>
          <p:cNvPr id="229" name="Google Shape;22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55" name="Google Shape;5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c68e77dac_0_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g22c68e77dac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There are ways to get practice here – toastmasters, side projects, linkedin learning, learn by fire, shadowing, get beat by someone smarter than you in chess and understand why you lost, many other ways.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Sin eater – mitigates risk</a:t>
            </a:r>
            <a:endParaRPr/>
          </a:p>
        </p:txBody>
      </p:sp>
      <p:sp>
        <p:nvSpPr>
          <p:cNvPr id="68" name="Google Shape;68;g22c68e77dac_0_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There are ways to get practice here – toastmasters, side projects, linkedin learning, learn by fire, shadowing, get beat by someone smarter than you in chess and understand why you lost, many other ways.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Sin eater – mitigates risk</a:t>
            </a:r>
            <a:endParaRPr/>
          </a:p>
        </p:txBody>
      </p:sp>
      <p:sp>
        <p:nvSpPr>
          <p:cNvPr id="81" name="Google Shape;8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Partners that have worked under our brand label include Accelirate Inc, Ashling Partners, Roboyo, qBotica, Alirrium, Auxis</a:t>
            </a:r>
            <a:endParaRPr/>
          </a:p>
        </p:txBody>
      </p:sp>
      <p:sp>
        <p:nvSpPr>
          <p:cNvPr id="94" name="Google Shape;9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a:t>As of 01/19/2023, currently we have a 2022.10 deck out on highspot. My friend Will Redmond and the other creatives in marketing are also storytellers. What I notice about this deck vs the 2018 deck is the absence of name dropping.</a:t>
            </a:r>
            <a:endParaRPr/>
          </a:p>
        </p:txBody>
      </p:sp>
      <p:sp>
        <p:nvSpPr>
          <p:cNvPr id="106" name="Google Shape;10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20" name="Google Shape;12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2" name="Google Shape;13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46" name="Google Shape;14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White w-Design">
  <p:cSld name="Title – White w-Design">
    <p:bg>
      <p:bgPr>
        <a:solidFill>
          <a:schemeClr val="lt1"/>
        </a:solid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386021" y="1371601"/>
            <a:ext cx="5285422" cy="215791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5000"/>
              <a:buFont typeface="Arial"/>
              <a:buNone/>
              <a:defRPr sz="5000" b="1"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386021" y="3583491"/>
            <a:ext cx="5285422" cy="1752600"/>
          </a:xfrm>
          <a:prstGeom prst="rect">
            <a:avLst/>
          </a:prstGeom>
          <a:noFill/>
          <a:ln>
            <a:noFill/>
          </a:ln>
        </p:spPr>
        <p:txBody>
          <a:bodyPr spcFirstLastPara="1" wrap="square" lIns="0" tIns="0" rIns="0" bIns="0" anchor="t" anchorCtr="0">
            <a:normAutofit/>
          </a:bodyPr>
          <a:lstStyle>
            <a:lvl1pPr lvl="0" algn="l">
              <a:lnSpc>
                <a:spcPct val="85000"/>
              </a:lnSpc>
              <a:spcBef>
                <a:spcPts val="800"/>
              </a:spcBef>
              <a:spcAft>
                <a:spcPts val="0"/>
              </a:spcAft>
              <a:buClr>
                <a:schemeClr val="dk1"/>
              </a:buClr>
              <a:buSzPts val="2800"/>
              <a:buNone/>
              <a:defRPr sz="2800" b="1" i="0">
                <a:solidFill>
                  <a:schemeClr val="dk1"/>
                </a:solidFill>
                <a:latin typeface="Arial"/>
                <a:ea typeface="Arial"/>
                <a:cs typeface="Arial"/>
                <a:sym typeface="Arial"/>
              </a:defRPr>
            </a:lvl1pPr>
            <a:lvl2pPr lvl="1" algn="ctr">
              <a:lnSpc>
                <a:spcPct val="100000"/>
              </a:lnSpc>
              <a:spcBef>
                <a:spcPts val="500"/>
              </a:spcBef>
              <a:spcAft>
                <a:spcPts val="0"/>
              </a:spcAft>
              <a:buSzPts val="1400"/>
              <a:buNone/>
              <a:defRPr>
                <a:solidFill>
                  <a:srgbClr val="888888"/>
                </a:solidFill>
              </a:defRPr>
            </a:lvl2pPr>
            <a:lvl3pPr lvl="2" algn="ctr">
              <a:lnSpc>
                <a:spcPct val="100000"/>
              </a:lnSpc>
              <a:spcBef>
                <a:spcPts val="300"/>
              </a:spcBef>
              <a:spcAft>
                <a:spcPts val="0"/>
              </a:spcAft>
              <a:buSzPts val="1400"/>
              <a:buNone/>
              <a:defRPr>
                <a:solidFill>
                  <a:srgbClr val="888888"/>
                </a:solidFill>
              </a:defRPr>
            </a:lvl3pPr>
            <a:lvl4pPr lvl="3" algn="ctr">
              <a:lnSpc>
                <a:spcPct val="100000"/>
              </a:lnSpc>
              <a:spcBef>
                <a:spcPts val="200"/>
              </a:spcBef>
              <a:spcAft>
                <a:spcPts val="0"/>
              </a:spcAft>
              <a:buSzPts val="1400"/>
              <a:buNone/>
              <a:defRPr>
                <a:solidFill>
                  <a:srgbClr val="888888"/>
                </a:solidFill>
              </a:defRPr>
            </a:lvl4pPr>
            <a:lvl5pPr lvl="4" algn="ctr">
              <a:lnSpc>
                <a:spcPct val="100000"/>
              </a:lnSpc>
              <a:spcBef>
                <a:spcPts val="100"/>
              </a:spcBef>
              <a:spcAft>
                <a:spcPts val="0"/>
              </a:spcAft>
              <a:buSzPts val="14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body" idx="2"/>
          </p:nvPr>
        </p:nvSpPr>
        <p:spPr>
          <a:xfrm>
            <a:off x="386020" y="330897"/>
            <a:ext cx="3708141" cy="55721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285750" algn="l">
              <a:lnSpc>
                <a:spcPct val="100000"/>
              </a:lnSpc>
              <a:spcBef>
                <a:spcPts val="0"/>
              </a:spcBef>
              <a:spcAft>
                <a:spcPts val="0"/>
              </a:spcAft>
              <a:buClr>
                <a:schemeClr val="dk2"/>
              </a:buClr>
              <a:buSzPts val="900"/>
              <a:buChar char="•"/>
              <a:defRPr sz="900">
                <a:solidFill>
                  <a:schemeClr val="dk1"/>
                </a:solidFill>
              </a:defRPr>
            </a:lvl2pPr>
            <a:lvl3pPr marL="1371600" lvl="2" indent="-285750" algn="l">
              <a:lnSpc>
                <a:spcPct val="100000"/>
              </a:lnSpc>
              <a:spcBef>
                <a:spcPts val="0"/>
              </a:spcBef>
              <a:spcAft>
                <a:spcPts val="0"/>
              </a:spcAft>
              <a:buClr>
                <a:schemeClr val="dk2"/>
              </a:buClr>
              <a:buSzPts val="900"/>
              <a:buChar char="-"/>
              <a:defRPr sz="900">
                <a:solidFill>
                  <a:schemeClr val="dk1"/>
                </a:solidFill>
              </a:defRPr>
            </a:lvl3pPr>
            <a:lvl4pPr marL="1828800" lvl="3" indent="-285750" algn="l">
              <a:lnSpc>
                <a:spcPct val="100000"/>
              </a:lnSpc>
              <a:spcBef>
                <a:spcPts val="0"/>
              </a:spcBef>
              <a:spcAft>
                <a:spcPts val="0"/>
              </a:spcAft>
              <a:buClr>
                <a:schemeClr val="dk2"/>
              </a:buClr>
              <a:buSzPts val="900"/>
              <a:buChar char="•"/>
              <a:defRPr sz="900"/>
            </a:lvl4pPr>
            <a:lvl5pPr marL="2286000" lvl="4" indent="-285750" algn="l">
              <a:lnSpc>
                <a:spcPct val="100000"/>
              </a:lnSpc>
              <a:spcBef>
                <a:spcPts val="0"/>
              </a:spcBef>
              <a:spcAft>
                <a:spcPts val="0"/>
              </a:spcAft>
              <a:buClr>
                <a:schemeClr val="dk2"/>
              </a:buClr>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9" name="Google Shape;19;p16" descr="Monday night5.jpg"/>
          <p:cNvPicPr preferRelativeResize="0"/>
          <p:nvPr/>
        </p:nvPicPr>
        <p:blipFill rotWithShape="1">
          <a:blip r:embed="rId2">
            <a:alphaModFix/>
          </a:blip>
          <a:srcRect/>
          <a:stretch/>
        </p:blipFill>
        <p:spPr>
          <a:xfrm>
            <a:off x="6094413" y="3175"/>
            <a:ext cx="6094412" cy="6854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 Single content">
  <p:cSld name="1_Title + Single content">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body" idx="1"/>
          </p:nvPr>
        </p:nvSpPr>
        <p:spPr>
          <a:xfrm>
            <a:off x="388110" y="2464497"/>
            <a:ext cx="11428413" cy="375989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17500" algn="l">
              <a:lnSpc>
                <a:spcPct val="100000"/>
              </a:lnSpc>
              <a:spcBef>
                <a:spcPts val="500"/>
              </a:spcBef>
              <a:spcAft>
                <a:spcPts val="0"/>
              </a:spcAft>
              <a:buSzPts val="1400"/>
              <a:buChar char="•"/>
              <a:defRPr/>
            </a:lvl2pPr>
            <a:lvl3pPr marL="1371600" lvl="2" indent="-342900" algn="l">
              <a:lnSpc>
                <a:spcPct val="100000"/>
              </a:lnSpc>
              <a:spcBef>
                <a:spcPts val="300"/>
              </a:spcBef>
              <a:spcAft>
                <a:spcPts val="0"/>
              </a:spcAft>
              <a:buSzPts val="1800"/>
              <a:buChar char="-"/>
              <a:defRPr/>
            </a:lvl3pPr>
            <a:lvl4pPr marL="1828800" lvl="3" indent="-342900" algn="l">
              <a:lnSpc>
                <a:spcPct val="100000"/>
              </a:lnSpc>
              <a:spcBef>
                <a:spcPts val="200"/>
              </a:spcBef>
              <a:spcAft>
                <a:spcPts val="0"/>
              </a:spcAft>
              <a:buSzPts val="1800"/>
              <a:buChar char="•"/>
              <a:defRPr/>
            </a:lvl4pPr>
            <a:lvl5pPr marL="2286000" lvl="4" indent="-342900" algn="l">
              <a:lnSpc>
                <a:spcPct val="100000"/>
              </a:lnSpc>
              <a:spcBef>
                <a:spcPts val="10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17"/>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7"/>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50"/>
              <a:buNone/>
              <a:defRPr sz="750"/>
            </a:lvl1pPr>
            <a:lvl2pPr marL="914400" lvl="1" indent="-276225" algn="l">
              <a:lnSpc>
                <a:spcPct val="100000"/>
              </a:lnSpc>
              <a:spcBef>
                <a:spcPts val="0"/>
              </a:spcBef>
              <a:spcAft>
                <a:spcPts val="0"/>
              </a:spcAft>
              <a:buSzPts val="750"/>
              <a:buChar char="•"/>
              <a:defRPr sz="750"/>
            </a:lvl2pPr>
            <a:lvl3pPr marL="1371600" lvl="2" indent="-276225" algn="l">
              <a:lnSpc>
                <a:spcPct val="100000"/>
              </a:lnSpc>
              <a:spcBef>
                <a:spcPts val="0"/>
              </a:spcBef>
              <a:spcAft>
                <a:spcPts val="0"/>
              </a:spcAft>
              <a:buSzPts val="750"/>
              <a:buChar char="-"/>
              <a:defRPr sz="750"/>
            </a:lvl3pPr>
            <a:lvl4pPr marL="1828800" lvl="3" indent="-285750" algn="l">
              <a:lnSpc>
                <a:spcPct val="100000"/>
              </a:lnSpc>
              <a:spcBef>
                <a:spcPts val="0"/>
              </a:spcBef>
              <a:spcAft>
                <a:spcPts val="0"/>
              </a:spcAft>
              <a:buSzPts val="900"/>
              <a:buChar char="•"/>
              <a:defRPr sz="900"/>
            </a:lvl4pPr>
            <a:lvl5pPr marL="2286000" lvl="4" indent="-285750" algn="l">
              <a:lnSpc>
                <a:spcPct val="100000"/>
              </a:lnSpc>
              <a:spcBef>
                <a:spcPts val="0"/>
              </a:spcBef>
              <a:spcAft>
                <a:spcPts val="0"/>
              </a:spcAft>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4152">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 Single content">
  <p:cSld name="2_Title + Single content">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8"/>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18"/>
          <p:cNvSpPr txBox="1">
            <a:spLocks noGrp="1"/>
          </p:cNvSpPr>
          <p:nvPr>
            <p:ph type="body" idx="1"/>
          </p:nvPr>
        </p:nvSpPr>
        <p:spPr>
          <a:xfrm>
            <a:off x="388111" y="356542"/>
            <a:ext cx="3841750" cy="46635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750"/>
              <a:buNone/>
              <a:defRPr sz="750"/>
            </a:lvl1pPr>
            <a:lvl2pPr marL="914400" lvl="1" indent="-276225" algn="l">
              <a:lnSpc>
                <a:spcPct val="100000"/>
              </a:lnSpc>
              <a:spcBef>
                <a:spcPts val="0"/>
              </a:spcBef>
              <a:spcAft>
                <a:spcPts val="0"/>
              </a:spcAft>
              <a:buSzPts val="750"/>
              <a:buChar char="•"/>
              <a:defRPr sz="750"/>
            </a:lvl2pPr>
            <a:lvl3pPr marL="1371600" lvl="2" indent="-276225" algn="l">
              <a:lnSpc>
                <a:spcPct val="100000"/>
              </a:lnSpc>
              <a:spcBef>
                <a:spcPts val="0"/>
              </a:spcBef>
              <a:spcAft>
                <a:spcPts val="0"/>
              </a:spcAft>
              <a:buSzPts val="750"/>
              <a:buChar char="-"/>
              <a:defRPr sz="750"/>
            </a:lvl3pPr>
            <a:lvl4pPr marL="1828800" lvl="3" indent="-285750" algn="l">
              <a:lnSpc>
                <a:spcPct val="100000"/>
              </a:lnSpc>
              <a:spcBef>
                <a:spcPts val="0"/>
              </a:spcBef>
              <a:spcAft>
                <a:spcPts val="0"/>
              </a:spcAft>
              <a:buSzPts val="900"/>
              <a:buChar char="•"/>
              <a:defRPr sz="900"/>
            </a:lvl4pPr>
            <a:lvl5pPr marL="2286000" lvl="4" indent="-285750" algn="l">
              <a:lnSpc>
                <a:spcPct val="100000"/>
              </a:lnSpc>
              <a:spcBef>
                <a:spcPts val="0"/>
              </a:spcBef>
              <a:spcAft>
                <a:spcPts val="0"/>
              </a:spcAft>
              <a:buSzPts val="900"/>
              <a:buChar char="-"/>
              <a:defRPr sz="9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4152">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 you + Contacts">
  <p:cSld name="Thank you + Contacts">
    <p:spTree>
      <p:nvGrpSpPr>
        <p:cNvPr id="1" name="Shape 29"/>
        <p:cNvGrpSpPr/>
        <p:nvPr/>
      </p:nvGrpSpPr>
      <p:grpSpPr>
        <a:xfrm>
          <a:off x="0" y="0"/>
          <a:ext cx="0" cy="0"/>
          <a:chOff x="0" y="0"/>
          <a:chExt cx="0" cy="0"/>
        </a:xfrm>
      </p:grpSpPr>
      <p:sp>
        <p:nvSpPr>
          <p:cNvPr id="30" name="Google Shape;30;p19"/>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body" idx="1"/>
          </p:nvPr>
        </p:nvSpPr>
        <p:spPr>
          <a:xfrm>
            <a:off x="391918" y="3087146"/>
            <a:ext cx="16638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 name="Google Shape;32;p19"/>
          <p:cNvSpPr txBox="1">
            <a:spLocks noGrp="1"/>
          </p:cNvSpPr>
          <p:nvPr>
            <p:ph type="body" idx="2"/>
          </p:nvPr>
        </p:nvSpPr>
        <p:spPr>
          <a:xfrm>
            <a:off x="392113" y="3592649"/>
            <a:ext cx="1663699"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SzPts val="1200"/>
              <a:buChar char="•"/>
              <a:defRPr sz="1200"/>
            </a:lvl2pPr>
            <a:lvl3pPr marL="1371600" lvl="2" indent="-304800" algn="l">
              <a:lnSpc>
                <a:spcPct val="110000"/>
              </a:lnSpc>
              <a:spcBef>
                <a:spcPts val="0"/>
              </a:spcBef>
              <a:spcAft>
                <a:spcPts val="0"/>
              </a:spcAft>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19"/>
          <p:cNvSpPr txBox="1">
            <a:spLocks noGrp="1"/>
          </p:cNvSpPr>
          <p:nvPr>
            <p:ph type="body" idx="3"/>
          </p:nvPr>
        </p:nvSpPr>
        <p:spPr>
          <a:xfrm>
            <a:off x="2297787" y="3087146"/>
            <a:ext cx="16638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 name="Google Shape;34;p19"/>
          <p:cNvSpPr txBox="1">
            <a:spLocks noGrp="1"/>
          </p:cNvSpPr>
          <p:nvPr>
            <p:ph type="body" idx="4"/>
          </p:nvPr>
        </p:nvSpPr>
        <p:spPr>
          <a:xfrm>
            <a:off x="2297982" y="3592649"/>
            <a:ext cx="1663699"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SzPts val="1200"/>
              <a:buChar char="•"/>
              <a:defRPr sz="1200"/>
            </a:lvl2pPr>
            <a:lvl3pPr marL="1371600" lvl="2" indent="-304800" algn="l">
              <a:lnSpc>
                <a:spcPct val="110000"/>
              </a:lnSpc>
              <a:spcBef>
                <a:spcPts val="0"/>
              </a:spcBef>
              <a:spcAft>
                <a:spcPts val="0"/>
              </a:spcAft>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5" name="Google Shape;35;p19"/>
          <p:cNvSpPr txBox="1">
            <a:spLocks noGrp="1"/>
          </p:cNvSpPr>
          <p:nvPr>
            <p:ph type="body" idx="5"/>
          </p:nvPr>
        </p:nvSpPr>
        <p:spPr>
          <a:xfrm>
            <a:off x="4203656" y="3087146"/>
            <a:ext cx="16638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9"/>
          <p:cNvSpPr txBox="1">
            <a:spLocks noGrp="1"/>
          </p:cNvSpPr>
          <p:nvPr>
            <p:ph type="body" idx="6"/>
          </p:nvPr>
        </p:nvSpPr>
        <p:spPr>
          <a:xfrm>
            <a:off x="4203851" y="3592649"/>
            <a:ext cx="1663699"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SzPts val="1200"/>
              <a:buChar char="•"/>
              <a:defRPr sz="1200"/>
            </a:lvl2pPr>
            <a:lvl3pPr marL="1371600" lvl="2" indent="-304800" algn="l">
              <a:lnSpc>
                <a:spcPct val="110000"/>
              </a:lnSpc>
              <a:spcBef>
                <a:spcPts val="0"/>
              </a:spcBef>
              <a:spcAft>
                <a:spcPts val="0"/>
              </a:spcAft>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7" name="Google Shape;37;p19"/>
          <p:cNvSpPr txBox="1">
            <a:spLocks noGrp="1"/>
          </p:cNvSpPr>
          <p:nvPr>
            <p:ph type="body" idx="7"/>
          </p:nvPr>
        </p:nvSpPr>
        <p:spPr>
          <a:xfrm>
            <a:off x="6109524" y="3087146"/>
            <a:ext cx="16638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lnSpc>
                <a:spcPct val="100000"/>
              </a:lnSpc>
              <a:spcBef>
                <a:spcPts val="0"/>
              </a:spcBef>
              <a:spcAft>
                <a:spcPts val="0"/>
              </a:spcAft>
              <a:buSzPts val="1500"/>
              <a:buChar char="•"/>
              <a:defRPr sz="1500" b="0"/>
            </a:lvl2pPr>
            <a:lvl3pPr marL="1371600" lvl="2" indent="-323850" algn="l">
              <a:lnSpc>
                <a:spcPct val="100000"/>
              </a:lnSpc>
              <a:spcBef>
                <a:spcPts val="0"/>
              </a:spcBef>
              <a:spcAft>
                <a:spcPts val="0"/>
              </a:spcAft>
              <a:buSzPts val="1500"/>
              <a:buChar char="-"/>
              <a:defRPr sz="1500" b="0"/>
            </a:lvl3pPr>
            <a:lvl4pPr marL="1828800" lvl="3" indent="-323850" algn="l">
              <a:lnSpc>
                <a:spcPct val="100000"/>
              </a:lnSpc>
              <a:spcBef>
                <a:spcPts val="0"/>
              </a:spcBef>
              <a:spcAft>
                <a:spcPts val="0"/>
              </a:spcAft>
              <a:buSzPts val="1500"/>
              <a:buChar char="•"/>
              <a:defRPr sz="1500" b="0"/>
            </a:lvl4pPr>
            <a:lvl5pPr marL="2286000" lvl="4" indent="-323850" algn="l">
              <a:lnSpc>
                <a:spcPct val="100000"/>
              </a:lnSpc>
              <a:spcBef>
                <a:spcPts val="0"/>
              </a:spcBef>
              <a:spcAft>
                <a:spcPts val="0"/>
              </a:spcAft>
              <a:buSzPts val="1500"/>
              <a:buChar char="-"/>
              <a:defRPr sz="1500" b="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8" name="Google Shape;38;p19"/>
          <p:cNvSpPr txBox="1">
            <a:spLocks noGrp="1"/>
          </p:cNvSpPr>
          <p:nvPr>
            <p:ph type="body" idx="8"/>
          </p:nvPr>
        </p:nvSpPr>
        <p:spPr>
          <a:xfrm>
            <a:off x="6109719" y="3592649"/>
            <a:ext cx="1663699"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SzPts val="1200"/>
              <a:buChar char="•"/>
              <a:defRPr sz="1200"/>
            </a:lvl2pPr>
            <a:lvl3pPr marL="1371600" lvl="2" indent="-304800" algn="l">
              <a:lnSpc>
                <a:spcPct val="110000"/>
              </a:lnSpc>
              <a:spcBef>
                <a:spcPts val="0"/>
              </a:spcBef>
              <a:spcAft>
                <a:spcPts val="0"/>
              </a:spcAft>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379413" y="912309"/>
            <a:ext cx="11428412" cy="11430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379411" y="2464497"/>
            <a:ext cx="11428413" cy="3759897"/>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300"/>
              </a:spcBef>
              <a:spcAft>
                <a:spcPts val="0"/>
              </a:spcAft>
              <a:buClr>
                <a:schemeClr val="dk2"/>
              </a:buClr>
              <a:buSzPts val="1400"/>
              <a:buFont typeface="Merriweather Sans"/>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200"/>
              </a:spcBef>
              <a:spcAft>
                <a:spcPts val="0"/>
              </a:spcAft>
              <a:buClr>
                <a:schemeClr val="dk2"/>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100"/>
              </a:spcBef>
              <a:spcAft>
                <a:spcPts val="0"/>
              </a:spcAft>
              <a:buClr>
                <a:schemeClr val="dk2"/>
              </a:buClr>
              <a:buSzPts val="1400"/>
              <a:buFont typeface="Merriweather Sans"/>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5"/>
          <p:cNvSpPr txBox="1">
            <a:spLocks noGrp="1"/>
          </p:cNvSpPr>
          <p:nvPr>
            <p:ph type="sldNum" idx="12"/>
          </p:nvPr>
        </p:nvSpPr>
        <p:spPr>
          <a:xfrm>
            <a:off x="10998200" y="6520628"/>
            <a:ext cx="809774" cy="120649"/>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1"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5"/>
          <p:cNvSpPr txBox="1"/>
          <p:nvPr/>
        </p:nvSpPr>
        <p:spPr>
          <a:xfrm>
            <a:off x="1198102" y="6441222"/>
            <a:ext cx="1765548" cy="200055"/>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chemeClr val="dk1"/>
                </a:solidFill>
                <a:latin typeface="Arial"/>
                <a:ea typeface="Arial"/>
                <a:cs typeface="Arial"/>
                <a:sym typeface="Arial"/>
              </a:rPr>
              <a:t>© 2005 – 2021 UiPath All rights reserved</a:t>
            </a:r>
            <a:endParaRPr sz="1400" b="0" i="0" u="none" strike="noStrike" cap="none">
              <a:solidFill>
                <a:srgbClr val="000000"/>
              </a:solidFill>
              <a:latin typeface="Arial"/>
              <a:ea typeface="Arial"/>
              <a:cs typeface="Arial"/>
              <a:sym typeface="Arial"/>
            </a:endParaRPr>
          </a:p>
        </p:txBody>
      </p:sp>
      <p:pic>
        <p:nvPicPr>
          <p:cNvPr id="14" name="Google Shape;14;p15" descr="Logo sm.png"/>
          <p:cNvPicPr preferRelativeResize="0"/>
          <p:nvPr/>
        </p:nvPicPr>
        <p:blipFill rotWithShape="1">
          <a:blip r:embed="rId6">
            <a:alphaModFix/>
          </a:blip>
          <a:srcRect/>
          <a:stretch/>
        </p:blipFill>
        <p:spPr>
          <a:xfrm>
            <a:off x="379413" y="6379909"/>
            <a:ext cx="713455" cy="2536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hyperlink" Target="http://www.youtube.com/watch?v=3R67RGjZo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1" descr="Digital art of brain"/>
          <p:cNvPicPr preferRelativeResize="0"/>
          <p:nvPr/>
        </p:nvPicPr>
        <p:blipFill rotWithShape="1">
          <a:blip r:embed="rId3">
            <a:alphaModFix/>
          </a:blip>
          <a:srcRect/>
          <a:stretch/>
        </p:blipFill>
        <p:spPr>
          <a:xfrm>
            <a:off x="27380" y="44786"/>
            <a:ext cx="6067032" cy="2973717"/>
          </a:xfrm>
          <a:prstGeom prst="rect">
            <a:avLst/>
          </a:prstGeom>
          <a:noFill/>
          <a:ln>
            <a:noFill/>
          </a:ln>
        </p:spPr>
      </p:pic>
      <p:sp>
        <p:nvSpPr>
          <p:cNvPr id="45" name="Google Shape;45;p1"/>
          <p:cNvSpPr txBox="1">
            <a:spLocks noGrp="1"/>
          </p:cNvSpPr>
          <p:nvPr>
            <p:ph type="ctrTitle"/>
          </p:nvPr>
        </p:nvSpPr>
        <p:spPr>
          <a:xfrm>
            <a:off x="386021" y="103240"/>
            <a:ext cx="5285422" cy="2157916"/>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5000"/>
              <a:buFont typeface="Arial"/>
              <a:buNone/>
            </a:pPr>
            <a:r>
              <a:rPr lang="en-US"/>
              <a:t>Project Management @ UiPath</a:t>
            </a:r>
            <a:endParaRPr/>
          </a:p>
        </p:txBody>
      </p:sp>
      <p:sp>
        <p:nvSpPr>
          <p:cNvPr id="46" name="Google Shape;46;p1"/>
          <p:cNvSpPr txBox="1">
            <a:spLocks noGrp="1"/>
          </p:cNvSpPr>
          <p:nvPr>
            <p:ph type="subTitle" idx="1"/>
          </p:nvPr>
        </p:nvSpPr>
        <p:spPr>
          <a:xfrm>
            <a:off x="386021" y="2423284"/>
            <a:ext cx="5285422" cy="17526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dk1"/>
              </a:buClr>
              <a:buSzPts val="2800"/>
              <a:buNone/>
            </a:pPr>
            <a:r>
              <a:rPr lang="en-US"/>
              <a:t>-Anthony Garcia</a:t>
            </a:r>
            <a:endParaRPr/>
          </a:p>
        </p:txBody>
      </p:sp>
      <p:grpSp>
        <p:nvGrpSpPr>
          <p:cNvPr id="47" name="Google Shape;47;p1"/>
          <p:cNvGrpSpPr/>
          <p:nvPr/>
        </p:nvGrpSpPr>
        <p:grpSpPr>
          <a:xfrm>
            <a:off x="9276472" y="6439259"/>
            <a:ext cx="2814633" cy="320753"/>
            <a:chOff x="388111" y="205607"/>
            <a:chExt cx="2814633" cy="320753"/>
          </a:xfrm>
        </p:grpSpPr>
        <p:pic>
          <p:nvPicPr>
            <p:cNvPr id="48" name="Google Shape;48;p1" descr="A close up of a sign&#10;&#10;Description automatically generated"/>
            <p:cNvPicPr preferRelativeResize="0"/>
            <p:nvPr/>
          </p:nvPicPr>
          <p:blipFill rotWithShape="1">
            <a:blip r:embed="rId4">
              <a:alphaModFix/>
            </a:blip>
            <a:srcRect/>
            <a:stretch/>
          </p:blipFill>
          <p:spPr>
            <a:xfrm>
              <a:off x="388111" y="205607"/>
              <a:ext cx="815047" cy="289342"/>
            </a:xfrm>
            <a:prstGeom prst="rect">
              <a:avLst/>
            </a:prstGeom>
            <a:noFill/>
            <a:ln>
              <a:noFill/>
            </a:ln>
          </p:spPr>
        </p:pic>
        <p:sp>
          <p:nvSpPr>
            <p:cNvPr id="49" name="Google Shape;49;p1"/>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50" name="Google Shape;50;p1" descr="Text&#10;&#10;Description automatically generated"/>
          <p:cNvPicPr preferRelativeResize="0"/>
          <p:nvPr/>
        </p:nvPicPr>
        <p:blipFill rotWithShape="1">
          <a:blip r:embed="rId5">
            <a:alphaModFix/>
          </a:blip>
          <a:srcRect/>
          <a:stretch/>
        </p:blipFill>
        <p:spPr>
          <a:xfrm>
            <a:off x="-781100" y="2797189"/>
            <a:ext cx="7676087" cy="4004209"/>
          </a:xfrm>
          <a:prstGeom prst="rect">
            <a:avLst/>
          </a:prstGeom>
          <a:noFill/>
          <a:ln>
            <a:noFill/>
          </a:ln>
        </p:spPr>
      </p:pic>
      <p:pic>
        <p:nvPicPr>
          <p:cNvPr id="51" name="Google Shape;51;p1"/>
          <p:cNvPicPr preferRelativeResize="0"/>
          <p:nvPr/>
        </p:nvPicPr>
        <p:blipFill>
          <a:blip r:embed="rId6">
            <a:alphaModFix/>
          </a:blip>
          <a:stretch>
            <a:fillRect/>
          </a:stretch>
        </p:blipFill>
        <p:spPr>
          <a:xfrm>
            <a:off x="10046150" y="-2"/>
            <a:ext cx="2044950" cy="204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a:t>
            </a:r>
            <a:br>
              <a:rPr lang="en-US"/>
            </a:br>
            <a:r>
              <a:rPr lang="en-US" sz="2000" b="0">
                <a:latin typeface="Arial"/>
                <a:ea typeface="Arial"/>
                <a:cs typeface="Arial"/>
                <a:sym typeface="Arial"/>
              </a:rPr>
              <a:t>Expand and understand requirements </a:t>
            </a:r>
            <a:br>
              <a:rPr lang="en-US" sz="2000" b="0">
                <a:latin typeface="Arial"/>
                <a:ea typeface="Arial"/>
                <a:cs typeface="Arial"/>
                <a:sym typeface="Arial"/>
              </a:rPr>
            </a:br>
            <a:r>
              <a:rPr lang="en-US" sz="2000" b="0">
                <a:latin typeface="Arial"/>
                <a:ea typeface="Arial"/>
                <a:cs typeface="Arial"/>
                <a:sym typeface="Arial"/>
              </a:rPr>
              <a:t>outlined in the statement of work.</a:t>
            </a:r>
            <a:br>
              <a:rPr lang="en-US" sz="2000" b="0">
                <a:latin typeface="Arial"/>
                <a:ea typeface="Arial"/>
                <a:cs typeface="Arial"/>
                <a:sym typeface="Arial"/>
              </a:rPr>
            </a:br>
            <a:br>
              <a:rPr lang="en-US" sz="2000" b="0">
                <a:latin typeface="Arial"/>
                <a:ea typeface="Arial"/>
                <a:cs typeface="Arial"/>
                <a:sym typeface="Arial"/>
              </a:rPr>
            </a:br>
            <a:r>
              <a:rPr lang="en-US" sz="2000" b="0">
                <a:latin typeface="Arial"/>
                <a:ea typeface="Arial"/>
                <a:cs typeface="Arial"/>
                <a:sym typeface="Arial"/>
              </a:rPr>
              <a:t>Create a granular backlog and</a:t>
            </a:r>
            <a:br>
              <a:rPr lang="en-US" sz="2000" b="0"/>
            </a:br>
            <a:r>
              <a:rPr lang="en-US" sz="2000" b="0">
                <a:latin typeface="Arial"/>
                <a:ea typeface="Arial"/>
                <a:cs typeface="Arial"/>
                <a:sym typeface="Arial"/>
              </a:rPr>
              <a:t>understand the dependencies and</a:t>
            </a:r>
            <a:br>
              <a:rPr lang="en-US" sz="2000" b="0"/>
            </a:br>
            <a:r>
              <a:rPr lang="en-US" sz="2000" b="0">
                <a:latin typeface="Arial"/>
                <a:ea typeface="Arial"/>
                <a:cs typeface="Arial"/>
                <a:sym typeface="Arial"/>
              </a:rPr>
              <a:t>necessary collaborations.</a:t>
            </a:r>
            <a:br>
              <a:rPr lang="en-US" sz="2000" b="0"/>
            </a:br>
            <a:br>
              <a:rPr lang="en-US" sz="2000" b="0"/>
            </a:br>
            <a:r>
              <a:rPr lang="en-US" sz="2000" b="0">
                <a:latin typeface="Arial"/>
                <a:ea typeface="Arial"/>
                <a:cs typeface="Arial"/>
                <a:sym typeface="Arial"/>
              </a:rPr>
              <a:t>Incrementally gain customer</a:t>
            </a:r>
            <a:br>
              <a:rPr lang="en-US" sz="2000" b="0"/>
            </a:br>
            <a:r>
              <a:rPr lang="en-US" sz="2000" b="0">
                <a:latin typeface="Arial"/>
                <a:ea typeface="Arial"/>
                <a:cs typeface="Arial"/>
                <a:sym typeface="Arial"/>
              </a:rPr>
              <a:t>agreements. Customer needs to</a:t>
            </a:r>
            <a:br>
              <a:rPr lang="en-US" sz="2000" b="0">
                <a:latin typeface="Arial"/>
                <a:ea typeface="Arial"/>
                <a:cs typeface="Arial"/>
                <a:sym typeface="Arial"/>
              </a:rPr>
            </a:br>
            <a:r>
              <a:rPr lang="en-US" sz="2000" b="0">
                <a:latin typeface="Arial"/>
                <a:ea typeface="Arial"/>
                <a:cs typeface="Arial"/>
                <a:sym typeface="Arial"/>
              </a:rPr>
              <a:t>know their business workflow,</a:t>
            </a:r>
            <a:br>
              <a:rPr lang="en-US" sz="2000" b="0">
                <a:latin typeface="Arial"/>
                <a:ea typeface="Arial"/>
                <a:cs typeface="Arial"/>
                <a:sym typeface="Arial"/>
              </a:rPr>
            </a:br>
            <a:r>
              <a:rPr lang="en-US" sz="2000" b="0">
                <a:latin typeface="Arial"/>
                <a:ea typeface="Arial"/>
                <a:cs typeface="Arial"/>
                <a:sym typeface="Arial"/>
              </a:rPr>
              <a:t>problem they are solving, and</a:t>
            </a:r>
            <a:br>
              <a:rPr lang="en-US" sz="2000" b="0">
                <a:latin typeface="Arial"/>
                <a:ea typeface="Arial"/>
                <a:cs typeface="Arial"/>
                <a:sym typeface="Arial"/>
              </a:rPr>
            </a:br>
            <a:r>
              <a:rPr lang="en-US" sz="2000" b="0">
                <a:latin typeface="Arial"/>
                <a:ea typeface="Arial"/>
                <a:cs typeface="Arial"/>
                <a:sym typeface="Arial"/>
              </a:rPr>
              <a:t>quickly resolve any supporting</a:t>
            </a:r>
            <a:br>
              <a:rPr lang="en-US" sz="2000" b="0">
                <a:latin typeface="Arial"/>
                <a:ea typeface="Arial"/>
                <a:cs typeface="Arial"/>
                <a:sym typeface="Arial"/>
              </a:rPr>
            </a:br>
            <a:r>
              <a:rPr lang="en-US" sz="2000" b="0">
                <a:latin typeface="Arial"/>
                <a:ea typeface="Arial"/>
                <a:cs typeface="Arial"/>
                <a:sym typeface="Arial"/>
              </a:rPr>
              <a:t>information needs.</a:t>
            </a:r>
            <a:br>
              <a:rPr lang="en-US" sz="2000" b="0">
                <a:latin typeface="Arial"/>
                <a:ea typeface="Arial"/>
                <a:cs typeface="Arial"/>
                <a:sym typeface="Arial"/>
              </a:rPr>
            </a:br>
            <a:br>
              <a:rPr lang="en-US" sz="2000" b="0">
                <a:latin typeface="Arial"/>
                <a:ea typeface="Arial"/>
                <a:cs typeface="Arial"/>
                <a:sym typeface="Arial"/>
              </a:rPr>
            </a:br>
            <a:r>
              <a:rPr lang="en-US" sz="2000" b="0">
                <a:latin typeface="Arial"/>
                <a:ea typeface="Arial"/>
                <a:cs typeface="Arial"/>
                <a:sym typeface="Arial"/>
              </a:rPr>
              <a:t>Get it in writing –</a:t>
            </a:r>
            <a:br>
              <a:rPr lang="en-US" sz="2000" b="0"/>
            </a:br>
            <a:r>
              <a:rPr lang="en-US" sz="2000" b="0">
                <a:latin typeface="Arial"/>
                <a:ea typeface="Arial"/>
                <a:cs typeface="Arial"/>
                <a:sym typeface="Arial"/>
              </a:rPr>
              <a:t>status reports, recordings, signed PDD/SDD,</a:t>
            </a:r>
            <a:br>
              <a:rPr lang="en-US" sz="2000" b="0"/>
            </a:br>
            <a:r>
              <a:rPr lang="en-US" sz="2000" b="0">
                <a:latin typeface="Arial"/>
                <a:ea typeface="Arial"/>
                <a:cs typeface="Arial"/>
                <a:sym typeface="Arial"/>
              </a:rPr>
              <a:t>project workbook, task lists.</a:t>
            </a:r>
            <a:br>
              <a:rPr lang="en-US"/>
            </a:br>
            <a:endParaRPr/>
          </a:p>
        </p:txBody>
      </p:sp>
      <p:sp>
        <p:nvSpPr>
          <p:cNvPr id="163" name="Google Shape;163;p9"/>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164" name="Google Shape;164;p9"/>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10</a:t>
            </a:fld>
            <a:endParaRPr/>
          </a:p>
        </p:txBody>
      </p:sp>
      <p:sp>
        <p:nvSpPr>
          <p:cNvPr id="165" name="Google Shape;165;p9"/>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66" name="Google Shape;166;p9"/>
          <p:cNvGrpSpPr/>
          <p:nvPr/>
        </p:nvGrpSpPr>
        <p:grpSpPr>
          <a:xfrm>
            <a:off x="388111" y="205607"/>
            <a:ext cx="2814633" cy="320753"/>
            <a:chOff x="388111" y="205607"/>
            <a:chExt cx="2814633" cy="320753"/>
          </a:xfrm>
        </p:grpSpPr>
        <p:pic>
          <p:nvPicPr>
            <p:cNvPr id="167" name="Google Shape;167;p9"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68" name="Google Shape;168;p9"/>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169" name="Google Shape;169;p9"/>
          <p:cNvPicPr preferRelativeResize="0"/>
          <p:nvPr/>
        </p:nvPicPr>
        <p:blipFill rotWithShape="1">
          <a:blip r:embed="rId4">
            <a:alphaModFix/>
          </a:blip>
          <a:srcRect/>
          <a:stretch/>
        </p:blipFill>
        <p:spPr>
          <a:xfrm>
            <a:off x="6281950" y="173980"/>
            <a:ext cx="5121137" cy="65100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 </a:t>
            </a:r>
            <a:br>
              <a:rPr lang="en-US"/>
            </a:br>
            <a:r>
              <a:rPr lang="en-US" sz="2400">
                <a:latin typeface="Arial"/>
                <a:ea typeface="Arial"/>
                <a:cs typeface="Arial"/>
                <a:sym typeface="Arial"/>
              </a:rPr>
              <a:t>- Keep a project plan of tasks and dependencies.</a:t>
            </a:r>
            <a:br>
              <a:rPr lang="en-US" sz="2400"/>
            </a:br>
            <a:r>
              <a:rPr lang="en-US" sz="2400">
                <a:latin typeface="Arial"/>
                <a:ea typeface="Arial"/>
                <a:cs typeface="Arial"/>
                <a:sym typeface="Arial"/>
              </a:rPr>
              <a:t>- Give the project sponsor options when new tasks </a:t>
            </a:r>
            <a:r>
              <a:rPr lang="en-US" sz="2400">
                <a:solidFill>
                  <a:srgbClr val="7030A0"/>
                </a:solidFill>
                <a:latin typeface="Arial"/>
                <a:ea typeface="Arial"/>
                <a:cs typeface="Arial"/>
                <a:sym typeface="Arial"/>
              </a:rPr>
              <a:t>introduced</a:t>
            </a:r>
            <a:r>
              <a:rPr lang="en-US" sz="2400">
                <a:latin typeface="Arial"/>
                <a:ea typeface="Arial"/>
                <a:cs typeface="Arial"/>
                <a:sym typeface="Arial"/>
              </a:rPr>
              <a:t> affect timeline.</a:t>
            </a:r>
            <a:br>
              <a:rPr lang="en-US" sz="2400">
                <a:latin typeface="Arial"/>
                <a:ea typeface="Arial"/>
                <a:cs typeface="Arial"/>
                <a:sym typeface="Arial"/>
              </a:rPr>
            </a:br>
            <a:r>
              <a:rPr lang="en-US" sz="2400">
                <a:latin typeface="Arial"/>
                <a:ea typeface="Arial"/>
                <a:cs typeface="Arial"/>
                <a:sym typeface="Arial"/>
              </a:rPr>
              <a:t>- Cover your "six". </a:t>
            </a:r>
            <a:br>
              <a:rPr lang="en-US"/>
            </a:br>
            <a:br>
              <a:rPr lang="en-US"/>
            </a:br>
            <a:br>
              <a:rPr lang="en-US"/>
            </a:br>
            <a:endParaRPr/>
          </a:p>
        </p:txBody>
      </p:sp>
      <p:sp>
        <p:nvSpPr>
          <p:cNvPr id="176" name="Google Shape;176;p10"/>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177" name="Google Shape;177;p10"/>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11</a:t>
            </a:fld>
            <a:endParaRPr/>
          </a:p>
        </p:txBody>
      </p:sp>
      <p:sp>
        <p:nvSpPr>
          <p:cNvPr id="178" name="Google Shape;178;p10"/>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79" name="Google Shape;179;p10"/>
          <p:cNvGrpSpPr/>
          <p:nvPr/>
        </p:nvGrpSpPr>
        <p:grpSpPr>
          <a:xfrm>
            <a:off x="388111" y="205607"/>
            <a:ext cx="2814633" cy="320753"/>
            <a:chOff x="388111" y="205607"/>
            <a:chExt cx="2814633" cy="320753"/>
          </a:xfrm>
        </p:grpSpPr>
        <p:pic>
          <p:nvPicPr>
            <p:cNvPr id="180" name="Google Shape;180;p10"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81" name="Google Shape;181;p10"/>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182" name="Google Shape;182;p10" descr="Timeline&#10;&#10;Description automatically generated"/>
          <p:cNvPicPr preferRelativeResize="0"/>
          <p:nvPr/>
        </p:nvPicPr>
        <p:blipFill rotWithShape="1">
          <a:blip r:embed="rId4">
            <a:alphaModFix/>
          </a:blip>
          <a:srcRect/>
          <a:stretch/>
        </p:blipFill>
        <p:spPr>
          <a:xfrm>
            <a:off x="250862" y="2313602"/>
            <a:ext cx="5810345" cy="2487206"/>
          </a:xfrm>
          <a:prstGeom prst="rect">
            <a:avLst/>
          </a:prstGeom>
          <a:noFill/>
          <a:ln>
            <a:noFill/>
          </a:ln>
        </p:spPr>
      </p:pic>
      <p:sp>
        <p:nvSpPr>
          <p:cNvPr id="183" name="Google Shape;183;p10"/>
          <p:cNvSpPr txBox="1"/>
          <p:nvPr/>
        </p:nvSpPr>
        <p:spPr>
          <a:xfrm>
            <a:off x="5464169" y="6209768"/>
            <a:ext cx="11428413" cy="91649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1400"/>
              <a:buFont typeface="Arial"/>
              <a:buNone/>
            </a:pPr>
            <a:r>
              <a:rPr lang="en-US" sz="1400" b="0" i="1" u="none" strike="noStrike" cap="none">
                <a:solidFill>
                  <a:schemeClr val="dk1"/>
                </a:solidFill>
                <a:latin typeface="Arial"/>
                <a:ea typeface="Arial"/>
                <a:cs typeface="Arial"/>
                <a:sym typeface="Arial"/>
              </a:rPr>
              <a:t>This plan uses smartsheet.com (other tools ProjectLibre, MS Project, Trello)</a:t>
            </a:r>
            <a:endParaRPr sz="1400" b="0" i="1" u="none" strike="noStrike" cap="none">
              <a:solidFill>
                <a:schemeClr val="dk1"/>
              </a:solidFill>
              <a:latin typeface="Arial"/>
              <a:ea typeface="Arial"/>
              <a:cs typeface="Arial"/>
              <a:sym typeface="Arial"/>
            </a:endParaRPr>
          </a:p>
        </p:txBody>
      </p:sp>
      <p:pic>
        <p:nvPicPr>
          <p:cNvPr id="184" name="Google Shape;184;p10"/>
          <p:cNvPicPr preferRelativeResize="0"/>
          <p:nvPr/>
        </p:nvPicPr>
        <p:blipFill>
          <a:blip r:embed="rId5">
            <a:alphaModFix/>
          </a:blip>
          <a:stretch>
            <a:fillRect/>
          </a:stretch>
        </p:blipFill>
        <p:spPr>
          <a:xfrm>
            <a:off x="6094425" y="2197058"/>
            <a:ext cx="5810350" cy="30795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latin typeface="Arial"/>
                <a:ea typeface="Arial"/>
                <a:cs typeface="Arial"/>
                <a:sym typeface="Arial"/>
              </a:rPr>
              <a:t>How do we execute projects? </a:t>
            </a:r>
            <a:br>
              <a:rPr lang="en-US"/>
            </a:br>
            <a:br>
              <a:rPr lang="en-US"/>
            </a:br>
            <a:r>
              <a:rPr lang="en-US" b="0">
                <a:latin typeface="Arial"/>
                <a:ea typeface="Arial"/>
                <a:cs typeface="Arial"/>
                <a:sym typeface="Arial"/>
              </a:rPr>
              <a:t>Bring Resources At The Right Time. Watch time in PSA – don’t burn idle time.</a:t>
            </a:r>
            <a:br>
              <a:rPr lang="en-US" b="0"/>
            </a:br>
            <a:br>
              <a:rPr lang="en-US" b="0"/>
            </a:br>
            <a:r>
              <a:rPr lang="en-US" b="0">
                <a:latin typeface="Arial"/>
                <a:ea typeface="Arial"/>
                <a:cs typeface="Arial"/>
                <a:sym typeface="Arial"/>
              </a:rPr>
              <a:t>Project Manager first.</a:t>
            </a:r>
            <a:br>
              <a:rPr lang="en-US" b="0"/>
            </a:br>
            <a:br>
              <a:rPr lang="en-US" b="0"/>
            </a:br>
            <a:r>
              <a:rPr lang="en-US" b="0">
                <a:latin typeface="Arial"/>
                <a:ea typeface="Arial"/>
                <a:cs typeface="Arial"/>
                <a:sym typeface="Arial"/>
              </a:rPr>
              <a:t>	..Solution Architect. Business Analyst.</a:t>
            </a:r>
            <a:br>
              <a:rPr lang="en-US" b="0"/>
            </a:br>
            <a:br>
              <a:rPr lang="en-US" b="0"/>
            </a:br>
            <a:r>
              <a:rPr lang="en-US" b="0">
                <a:latin typeface="Arial"/>
                <a:ea typeface="Arial"/>
                <a:cs typeface="Arial"/>
                <a:sym typeface="Arial"/>
              </a:rPr>
              <a:t>					…Developers, Data Scientists.</a:t>
            </a:r>
            <a:br>
              <a:rPr lang="en-US" b="0"/>
            </a:br>
            <a:br>
              <a:rPr lang="en-US" b="0"/>
            </a:br>
            <a:r>
              <a:rPr lang="en-US" b="0">
                <a:latin typeface="Arial"/>
                <a:ea typeface="Arial"/>
                <a:cs typeface="Arial"/>
                <a:sym typeface="Arial"/>
              </a:rPr>
              <a:t>It makes sense at some level to have some overlap especially if there is work developers can do prior to requirements sign-off.</a:t>
            </a:r>
            <a:br>
              <a:rPr lang="en-US"/>
            </a:br>
            <a:endParaRPr/>
          </a:p>
        </p:txBody>
      </p:sp>
      <p:sp>
        <p:nvSpPr>
          <p:cNvPr id="191" name="Google Shape;191;p11"/>
          <p:cNvSpPr txBox="1">
            <a:spLocks noGrp="1"/>
          </p:cNvSpPr>
          <p:nvPr>
            <p:ph type="body" idx="1"/>
          </p:nvPr>
        </p:nvSpPr>
        <p:spPr>
          <a:xfrm>
            <a:off x="-530257" y="971346"/>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192" name="Google Shape;192;p11"/>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12</a:t>
            </a:fld>
            <a:endParaRPr/>
          </a:p>
        </p:txBody>
      </p:sp>
      <p:sp>
        <p:nvSpPr>
          <p:cNvPr id="193" name="Google Shape;193;p11"/>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94" name="Google Shape;194;p11"/>
          <p:cNvGrpSpPr/>
          <p:nvPr/>
        </p:nvGrpSpPr>
        <p:grpSpPr>
          <a:xfrm>
            <a:off x="388111" y="205607"/>
            <a:ext cx="2814633" cy="320753"/>
            <a:chOff x="388111" y="205607"/>
            <a:chExt cx="2814633" cy="320753"/>
          </a:xfrm>
        </p:grpSpPr>
        <p:pic>
          <p:nvPicPr>
            <p:cNvPr id="195" name="Google Shape;195;p11"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96" name="Google Shape;196;p11"/>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How do we execute projects? Block and Tackling, Risks, Change Requests/Difficult Discussions.</a:t>
            </a:r>
            <a:endParaRPr/>
          </a:p>
        </p:txBody>
      </p:sp>
      <p:sp>
        <p:nvSpPr>
          <p:cNvPr id="203" name="Google Shape;203;p12"/>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204" name="Google Shape;204;p12"/>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13</a:t>
            </a:fld>
            <a:endParaRPr/>
          </a:p>
        </p:txBody>
      </p:sp>
      <p:sp>
        <p:nvSpPr>
          <p:cNvPr id="205" name="Google Shape;205;p12"/>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206" name="Google Shape;206;p12"/>
          <p:cNvGrpSpPr/>
          <p:nvPr/>
        </p:nvGrpSpPr>
        <p:grpSpPr>
          <a:xfrm>
            <a:off x="388111" y="205607"/>
            <a:ext cx="2814633" cy="320753"/>
            <a:chOff x="388111" y="205607"/>
            <a:chExt cx="2814633" cy="320753"/>
          </a:xfrm>
        </p:grpSpPr>
        <p:pic>
          <p:nvPicPr>
            <p:cNvPr id="207" name="Google Shape;207;p12"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208" name="Google Shape;208;p12"/>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209" name="Google Shape;209;p12"/>
          <p:cNvPicPr preferRelativeResize="0"/>
          <p:nvPr/>
        </p:nvPicPr>
        <p:blipFill rotWithShape="1">
          <a:blip r:embed="rId4">
            <a:alphaModFix/>
          </a:blip>
          <a:srcRect/>
          <a:stretch/>
        </p:blipFill>
        <p:spPr>
          <a:xfrm>
            <a:off x="1578821" y="1704173"/>
            <a:ext cx="8064157" cy="4459919"/>
          </a:xfrm>
          <a:prstGeom prst="rect">
            <a:avLst/>
          </a:prstGeom>
          <a:noFill/>
          <a:ln>
            <a:noFill/>
          </a:ln>
        </p:spPr>
      </p:pic>
      <p:sp>
        <p:nvSpPr>
          <p:cNvPr id="210" name="Google Shape;210;p12"/>
          <p:cNvSpPr txBox="1"/>
          <p:nvPr/>
        </p:nvSpPr>
        <p:spPr>
          <a:xfrm>
            <a:off x="5803090" y="6265224"/>
            <a:ext cx="5278540" cy="306481"/>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1200"/>
              <a:buFont typeface="Arial"/>
              <a:buNone/>
            </a:pPr>
            <a:r>
              <a:rPr lang="en-US" sz="1200" b="0" i="1" u="none" strike="noStrike" cap="none">
                <a:solidFill>
                  <a:schemeClr val="dk1"/>
                </a:solidFill>
                <a:latin typeface="Arial"/>
                <a:ea typeface="Arial"/>
                <a:cs typeface="Arial"/>
                <a:sym typeface="Arial"/>
              </a:rPr>
              <a:t>This  Sprint board is done using Trello  (other tools JIRA, Azure DevOps)</a:t>
            </a:r>
            <a:endParaRPr sz="1200" b="0" i="1"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When is a project finished?</a:t>
            </a:r>
            <a:endParaRPr/>
          </a:p>
        </p:txBody>
      </p:sp>
      <p:sp>
        <p:nvSpPr>
          <p:cNvPr id="217" name="Google Shape;217;p13"/>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218" name="Google Shape;218;p13"/>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14</a:t>
            </a:fld>
            <a:endParaRPr/>
          </a:p>
        </p:txBody>
      </p:sp>
      <p:sp>
        <p:nvSpPr>
          <p:cNvPr id="219" name="Google Shape;219;p13"/>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220" name="Google Shape;220;p13"/>
          <p:cNvGrpSpPr/>
          <p:nvPr/>
        </p:nvGrpSpPr>
        <p:grpSpPr>
          <a:xfrm>
            <a:off x="388111" y="205607"/>
            <a:ext cx="2814633" cy="320753"/>
            <a:chOff x="388111" y="205607"/>
            <a:chExt cx="2814633" cy="320753"/>
          </a:xfrm>
        </p:grpSpPr>
        <p:pic>
          <p:nvPicPr>
            <p:cNvPr id="221" name="Google Shape;221;p13"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222" name="Google Shape;222;p13"/>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graphicFrame>
        <p:nvGraphicFramePr>
          <p:cNvPr id="223" name="Google Shape;223;p13"/>
          <p:cNvGraphicFramePr/>
          <p:nvPr/>
        </p:nvGraphicFramePr>
        <p:xfrm>
          <a:off x="372299" y="1568888"/>
          <a:ext cx="6074550" cy="4663470"/>
        </p:xfrm>
        <a:graphic>
          <a:graphicData uri="http://schemas.openxmlformats.org/drawingml/2006/table">
            <a:tbl>
              <a:tblPr firstRow="1" bandRow="1">
                <a:noFill/>
                <a:tableStyleId>{E6DEEEA2-EF81-418C-B2C5-656CBBADD5C1}</a:tableStyleId>
              </a:tblPr>
              <a:tblGrid>
                <a:gridCol w="2390025">
                  <a:extLst>
                    <a:ext uri="{9D8B030D-6E8A-4147-A177-3AD203B41FA5}">
                      <a16:colId xmlns:a16="http://schemas.microsoft.com/office/drawing/2014/main" val="20000"/>
                    </a:ext>
                  </a:extLst>
                </a:gridCol>
                <a:gridCol w="3684525">
                  <a:extLst>
                    <a:ext uri="{9D8B030D-6E8A-4147-A177-3AD203B41FA5}">
                      <a16:colId xmlns:a16="http://schemas.microsoft.com/office/drawing/2014/main" val="20001"/>
                    </a:ext>
                  </a:extLst>
                </a:gridCol>
              </a:tblGrid>
              <a:tr h="2286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Project Type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Note</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Time and Materials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Service Credits and Staff Aug projects can be used all at once or be stretched to an ‘expiration date’.  </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Fixed Price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Ends when agreed scope is signed off. Change requests that customer pays for can extend the project. Investment by UiPath can also extend the project – i.e. either z9 hours or additional cross charge from sales. Starter packs fall under this category. </a:t>
                      </a:r>
                      <a:r>
                        <a:rPr lang="en-US" sz="1800" b="0" i="0" u="none" strike="noStrike" cap="none">
                          <a:latin typeface="Arial"/>
                          <a:ea typeface="Arial"/>
                          <a:cs typeface="Arial"/>
                          <a:sym typeface="Arial"/>
                        </a:rPr>
                        <a:t>Revenue can be recognized at milestones</a:t>
                      </a:r>
                      <a:endParaRPr sz="1800" u="none" strike="noStrike" cap="none"/>
                    </a:p>
                    <a:p>
                      <a:pPr marL="0" marR="0" lvl="0" indent="0" algn="l" rtl="0">
                        <a:lnSpc>
                          <a:spcPct val="100000"/>
                        </a:lnSpc>
                        <a:spcBef>
                          <a:spcPts val="0"/>
                        </a:spcBef>
                        <a:spcAft>
                          <a:spcPts val="0"/>
                        </a:spcAft>
                        <a:buClr>
                          <a:schemeClr val="dk1"/>
                        </a:buClr>
                        <a:buSzPts val="1800"/>
                        <a:buFont typeface="Arial"/>
                        <a:buNone/>
                      </a:pPr>
                      <a:r>
                        <a:rPr lang="en-US" sz="1800" b="0" i="0" u="none" strike="noStrike" cap="none">
                          <a:latin typeface="Arial"/>
                          <a:ea typeface="Arial"/>
                          <a:cs typeface="Arial"/>
                          <a:sym typeface="Arial"/>
                        </a:rPr>
                        <a:t>i.e. Automation #1 complete, BA training complete.</a:t>
                      </a:r>
                      <a:endParaRPr sz="1800" u="none" strike="noStrike" cap="none"/>
                    </a:p>
                  </a:txBody>
                  <a:tcPr marL="91450" marR="91450" marT="45725" marB="45725"/>
                </a:tc>
                <a:extLst>
                  <a:ext uri="{0D108BD9-81ED-4DB2-BD59-A6C34878D82A}">
                    <a16:rowId xmlns:a16="http://schemas.microsoft.com/office/drawing/2014/main" val="10002"/>
                  </a:ext>
                </a:extLst>
              </a:tr>
            </a:tbl>
          </a:graphicData>
        </a:graphic>
      </p:graphicFrame>
      <p:pic>
        <p:nvPicPr>
          <p:cNvPr id="224" name="Google Shape;224;p13"/>
          <p:cNvPicPr preferRelativeResize="0"/>
          <p:nvPr/>
        </p:nvPicPr>
        <p:blipFill rotWithShape="1">
          <a:blip r:embed="rId4">
            <a:alphaModFix/>
          </a:blip>
          <a:srcRect/>
          <a:stretch/>
        </p:blipFill>
        <p:spPr>
          <a:xfrm>
            <a:off x="6534762" y="1568888"/>
            <a:ext cx="5417256" cy="1421338"/>
          </a:xfrm>
          <a:prstGeom prst="rect">
            <a:avLst/>
          </a:prstGeom>
          <a:noFill/>
          <a:ln>
            <a:noFill/>
          </a:ln>
        </p:spPr>
      </p:pic>
      <p:pic>
        <p:nvPicPr>
          <p:cNvPr id="225" name="Google Shape;225;p13"/>
          <p:cNvPicPr preferRelativeResize="0"/>
          <p:nvPr/>
        </p:nvPicPr>
        <p:blipFill rotWithShape="1">
          <a:blip r:embed="rId5">
            <a:alphaModFix/>
          </a:blip>
          <a:srcRect/>
          <a:stretch/>
        </p:blipFill>
        <p:spPr>
          <a:xfrm>
            <a:off x="6695949" y="3243027"/>
            <a:ext cx="5094882" cy="18920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4"/>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References</a:t>
            </a:r>
            <a:endParaRPr/>
          </a:p>
        </p:txBody>
      </p:sp>
      <p:sp>
        <p:nvSpPr>
          <p:cNvPr id="232" name="Google Shape;232;p14"/>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15</a:t>
            </a:fld>
            <a:endParaRPr/>
          </a:p>
        </p:txBody>
      </p:sp>
      <p:grpSp>
        <p:nvGrpSpPr>
          <p:cNvPr id="233" name="Google Shape;233;p14"/>
          <p:cNvGrpSpPr/>
          <p:nvPr/>
        </p:nvGrpSpPr>
        <p:grpSpPr>
          <a:xfrm>
            <a:off x="388111" y="205607"/>
            <a:ext cx="2814633" cy="320753"/>
            <a:chOff x="388111" y="205607"/>
            <a:chExt cx="2814633" cy="320753"/>
          </a:xfrm>
        </p:grpSpPr>
        <p:pic>
          <p:nvPicPr>
            <p:cNvPr id="234" name="Google Shape;234;p14"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235" name="Google Shape;235;p14"/>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cxnSp>
        <p:nvCxnSpPr>
          <p:cNvPr id="236" name="Google Shape;236;p14"/>
          <p:cNvCxnSpPr/>
          <p:nvPr/>
        </p:nvCxnSpPr>
        <p:spPr>
          <a:xfrm rot="10800000" flipH="1">
            <a:off x="259878" y="594541"/>
            <a:ext cx="11690201" cy="2226"/>
          </a:xfrm>
          <a:prstGeom prst="straightConnector1">
            <a:avLst/>
          </a:prstGeom>
          <a:noFill/>
          <a:ln w="12700" cap="flat" cmpd="sng">
            <a:solidFill>
              <a:srgbClr val="A5A5A5"/>
            </a:solidFill>
            <a:prstDash val="solid"/>
            <a:round/>
            <a:headEnd type="none" w="sm" len="sm"/>
            <a:tailEnd type="none" w="sm" len="sm"/>
          </a:ln>
        </p:spPr>
      </p:cxnSp>
      <p:graphicFrame>
        <p:nvGraphicFramePr>
          <p:cNvPr id="2" name="Table 2">
            <a:extLst>
              <a:ext uri="{FF2B5EF4-FFF2-40B4-BE49-F238E27FC236}">
                <a16:creationId xmlns:a16="http://schemas.microsoft.com/office/drawing/2014/main" id="{9FCC4DDB-D88A-597C-6A4A-CB081DC744C8}"/>
              </a:ext>
            </a:extLst>
          </p:cNvPr>
          <p:cNvGraphicFramePr>
            <a:graphicFrameLocks noGrp="1"/>
          </p:cNvGraphicFramePr>
          <p:nvPr>
            <p:extLst>
              <p:ext uri="{D42A27DB-BD31-4B8C-83A1-F6EECF244321}">
                <p14:modId xmlns:p14="http://schemas.microsoft.com/office/powerpoint/2010/main" val="440897602"/>
              </p:ext>
            </p:extLst>
          </p:nvPr>
        </p:nvGraphicFramePr>
        <p:xfrm>
          <a:off x="343140" y="1295054"/>
          <a:ext cx="11216672" cy="5671926"/>
        </p:xfrm>
        <a:graphic>
          <a:graphicData uri="http://schemas.openxmlformats.org/drawingml/2006/table">
            <a:tbl>
              <a:tblPr firstRow="1" bandRow="1">
                <a:tableStyleId>{E6DEEEA2-EF81-418C-B2C5-656CBBADD5C1}</a:tableStyleId>
              </a:tblPr>
              <a:tblGrid>
                <a:gridCol w="5608336">
                  <a:extLst>
                    <a:ext uri="{9D8B030D-6E8A-4147-A177-3AD203B41FA5}">
                      <a16:colId xmlns:a16="http://schemas.microsoft.com/office/drawing/2014/main" val="3224902030"/>
                    </a:ext>
                  </a:extLst>
                </a:gridCol>
                <a:gridCol w="5608336">
                  <a:extLst>
                    <a:ext uri="{9D8B030D-6E8A-4147-A177-3AD203B41FA5}">
                      <a16:colId xmlns:a16="http://schemas.microsoft.com/office/drawing/2014/main" val="3144536151"/>
                    </a:ext>
                  </a:extLst>
                </a:gridCol>
              </a:tblGrid>
              <a:tr h="2570867">
                <a:tc>
                  <a:txBody>
                    <a:bodyPr/>
                    <a:lstStyle/>
                    <a:p>
                      <a:pPr lvl="0">
                        <a:buNone/>
                      </a:pPr>
                      <a:r>
                        <a:rPr lang="en-US" sz="2000" b="1" i="0" u="none" strike="noStrike" noProof="0" dirty="0">
                          <a:solidFill>
                            <a:schemeClr val="dk1"/>
                          </a:solidFill>
                          <a:latin typeface="Arial"/>
                        </a:rPr>
                        <a:t>UiPath Business Analysis</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sz="2000" b="1" i="0" u="none" strike="noStrike" noProof="0" dirty="0">
                          <a:solidFill>
                            <a:schemeClr val="dk1"/>
                          </a:solidFill>
                          <a:latin typeface="Arial"/>
                        </a:rPr>
                        <a:t>UiPath Implementation Manager</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30197520"/>
                  </a:ext>
                </a:extLst>
              </a:tr>
              <a:tr h="3101059">
                <a:tc>
                  <a:txBody>
                    <a:bodyPr/>
                    <a:lstStyle/>
                    <a:p>
                      <a:pPr lvl="0">
                        <a:buNone/>
                      </a:pPr>
                      <a:r>
                        <a:rPr lang="en-US" sz="2000" b="1" i="0" u="none" strike="noStrike" noProof="0" dirty="0">
                          <a:solidFill>
                            <a:schemeClr val="dk1"/>
                          </a:solidFill>
                          <a:latin typeface="Arial"/>
                        </a:rPr>
                        <a:t>UiPath RPA Development Intro</a:t>
                      </a:r>
                      <a:endParaRPr lang="en-US" dirty="0"/>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buNone/>
                      </a:pPr>
                      <a:r>
                        <a:rPr lang="en-US" sz="2000" b="1" i="0" u="none" strike="noStrike" noProof="0" dirty="0">
                          <a:solidFill>
                            <a:schemeClr val="dk1"/>
                          </a:solidFill>
                          <a:latin typeface="Arial"/>
                        </a:rPr>
                        <a:t>UiPath Project Manager - Explained</a:t>
                      </a:r>
                      <a:endParaRPr lang="en-US" dirty="0"/>
                    </a:p>
                    <a:p>
                      <a:pPr lvl="0">
                        <a:buNone/>
                      </a:pPr>
                      <a:r>
                        <a:rPr lang="en-US" sz="1600" b="1" i="0" u="none" strike="noStrike" noProof="0" dirty="0">
                          <a:solidFill>
                            <a:schemeClr val="dk1"/>
                          </a:solidFill>
                          <a:latin typeface="Arial"/>
                        </a:rPr>
                        <a:t> (my </a:t>
                      </a:r>
                      <a:r>
                        <a:rPr lang="en-US" sz="1600" b="1" i="0" u="none" strike="noStrike" noProof="0" err="1">
                          <a:solidFill>
                            <a:schemeClr val="dk1"/>
                          </a:solidFill>
                          <a:latin typeface="Arial"/>
                        </a:rPr>
                        <a:t>github</a:t>
                      </a:r>
                      <a:r>
                        <a:rPr lang="en-US" sz="1600" b="1" i="0" u="none" strike="noStrike" noProof="0" dirty="0">
                          <a:solidFill>
                            <a:schemeClr val="dk1"/>
                          </a:solidFill>
                          <a:latin typeface="Arial"/>
                        </a:rPr>
                        <a:t> – this presentation)</a:t>
                      </a:r>
                      <a:endParaRPr lang="en-US" sz="1600"/>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632050139"/>
                  </a:ext>
                </a:extLst>
              </a:tr>
            </a:tbl>
          </a:graphicData>
        </a:graphic>
      </p:graphicFrame>
      <p:pic>
        <p:nvPicPr>
          <p:cNvPr id="3" name="Picture 3" descr="Qr code&#10;&#10;Description automatically generated">
            <a:extLst>
              <a:ext uri="{FF2B5EF4-FFF2-40B4-BE49-F238E27FC236}">
                <a16:creationId xmlns:a16="http://schemas.microsoft.com/office/drawing/2014/main" id="{6A16BA1D-4827-559D-43F9-2EEF876C6835}"/>
              </a:ext>
            </a:extLst>
          </p:cNvPr>
          <p:cNvPicPr>
            <a:picLocks noChangeAspect="1"/>
          </p:cNvPicPr>
          <p:nvPr/>
        </p:nvPicPr>
        <p:blipFill>
          <a:blip r:embed="rId4"/>
          <a:stretch>
            <a:fillRect/>
          </a:stretch>
        </p:blipFill>
        <p:spPr>
          <a:xfrm>
            <a:off x="7667850" y="1831156"/>
            <a:ext cx="1739241" cy="1739245"/>
          </a:xfrm>
          <a:prstGeom prst="rect">
            <a:avLst/>
          </a:prstGeom>
        </p:spPr>
      </p:pic>
      <p:pic>
        <p:nvPicPr>
          <p:cNvPr id="4" name="Picture 4" descr="Qr code&#10;&#10;Description automatically generated">
            <a:extLst>
              <a:ext uri="{FF2B5EF4-FFF2-40B4-BE49-F238E27FC236}">
                <a16:creationId xmlns:a16="http://schemas.microsoft.com/office/drawing/2014/main" id="{FD7E43AD-5BAE-2B8D-6753-CD185FECE606}"/>
              </a:ext>
            </a:extLst>
          </p:cNvPr>
          <p:cNvPicPr>
            <a:picLocks noChangeAspect="1"/>
          </p:cNvPicPr>
          <p:nvPr/>
        </p:nvPicPr>
        <p:blipFill>
          <a:blip r:embed="rId5"/>
          <a:stretch>
            <a:fillRect/>
          </a:stretch>
        </p:blipFill>
        <p:spPr>
          <a:xfrm>
            <a:off x="1502736" y="1753385"/>
            <a:ext cx="1817012" cy="1817017"/>
          </a:xfrm>
          <a:prstGeom prst="rect">
            <a:avLst/>
          </a:prstGeom>
        </p:spPr>
      </p:pic>
      <p:pic>
        <p:nvPicPr>
          <p:cNvPr id="5" name="Picture 5" descr="Qr code&#10;&#10;Description automatically generated">
            <a:extLst>
              <a:ext uri="{FF2B5EF4-FFF2-40B4-BE49-F238E27FC236}">
                <a16:creationId xmlns:a16="http://schemas.microsoft.com/office/drawing/2014/main" id="{689634E3-F097-F834-BFAD-91B768EC88C3}"/>
              </a:ext>
            </a:extLst>
          </p:cNvPr>
          <p:cNvPicPr>
            <a:picLocks noChangeAspect="1"/>
          </p:cNvPicPr>
          <p:nvPr/>
        </p:nvPicPr>
        <p:blipFill>
          <a:blip r:embed="rId6"/>
          <a:stretch>
            <a:fillRect/>
          </a:stretch>
        </p:blipFill>
        <p:spPr>
          <a:xfrm>
            <a:off x="1474455" y="4305690"/>
            <a:ext cx="1993766" cy="1993771"/>
          </a:xfrm>
          <a:prstGeom prst="rect">
            <a:avLst/>
          </a:prstGeom>
        </p:spPr>
      </p:pic>
      <p:pic>
        <p:nvPicPr>
          <p:cNvPr id="6" name="Picture 6" descr="Qr code&#10;&#10;Description automatically generated">
            <a:extLst>
              <a:ext uri="{FF2B5EF4-FFF2-40B4-BE49-F238E27FC236}">
                <a16:creationId xmlns:a16="http://schemas.microsoft.com/office/drawing/2014/main" id="{378F0F9A-7073-7715-821B-B9D83004B5AD}"/>
              </a:ext>
            </a:extLst>
          </p:cNvPr>
          <p:cNvPicPr>
            <a:picLocks noChangeAspect="1"/>
          </p:cNvPicPr>
          <p:nvPr/>
        </p:nvPicPr>
        <p:blipFill>
          <a:blip r:embed="rId7"/>
          <a:stretch>
            <a:fillRect/>
          </a:stretch>
        </p:blipFill>
        <p:spPr>
          <a:xfrm>
            <a:off x="7667850" y="4461234"/>
            <a:ext cx="2036185" cy="2036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Table of Contents</a:t>
            </a:r>
            <a:endParaRPr/>
          </a:p>
        </p:txBody>
      </p:sp>
      <p:sp>
        <p:nvSpPr>
          <p:cNvPr id="58" name="Google Shape;58;p2"/>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2</a:t>
            </a:fld>
            <a:endParaRPr/>
          </a:p>
        </p:txBody>
      </p:sp>
      <p:sp>
        <p:nvSpPr>
          <p:cNvPr id="59" name="Google Shape;59;p2"/>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sp>
        <p:nvSpPr>
          <p:cNvPr id="60" name="Google Shape;60;p2"/>
          <p:cNvSpPr txBox="1"/>
          <p:nvPr/>
        </p:nvSpPr>
        <p:spPr>
          <a:xfrm>
            <a:off x="557784" y="1931898"/>
            <a:ext cx="10822994" cy="428292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Who, What, Where, When, Why? How?</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1200"/>
              </a:spcBef>
              <a:spcAft>
                <a:spcPts val="0"/>
              </a:spcAft>
              <a:buClr>
                <a:srgbClr val="000000"/>
              </a:buClr>
              <a:buSzPts val="2400"/>
              <a:buFont typeface="Arial"/>
              <a:buNone/>
            </a:pPr>
            <a:r>
              <a:rPr lang="en-US" sz="2400">
                <a:solidFill>
                  <a:schemeClr val="dk1"/>
                </a:solidFill>
              </a:rPr>
              <a:t>What is a UiPath software robot?</a:t>
            </a:r>
            <a:endParaRPr sz="2400">
              <a:solidFill>
                <a:schemeClr val="dk1"/>
              </a:solidFill>
            </a:endParaRPr>
          </a:p>
          <a:p>
            <a:pPr marL="457200" marR="0" lvl="1" indent="0" algn="l" rtl="0">
              <a:lnSpc>
                <a:spcPct val="100000"/>
              </a:lnSpc>
              <a:spcBef>
                <a:spcPts val="12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Who is the UiPath project manager?</a:t>
            </a:r>
            <a:endParaRPr sz="1400" b="0" i="0" u="none" strike="noStrike" cap="none">
              <a:solidFill>
                <a:srgbClr val="000000"/>
              </a:solidFill>
              <a:latin typeface="Arial"/>
              <a:ea typeface="Arial"/>
              <a:cs typeface="Arial"/>
              <a:sym typeface="Arial"/>
            </a:endParaRPr>
          </a:p>
          <a:p>
            <a:pPr marL="457200" lvl="1" indent="0" algn="l" rtl="0">
              <a:spcBef>
                <a:spcPts val="1200"/>
              </a:spcBef>
              <a:spcAft>
                <a:spcPts val="0"/>
              </a:spcAft>
              <a:buClr>
                <a:schemeClr val="dk1"/>
              </a:buClr>
              <a:buSzPts val="2400"/>
              <a:buFont typeface="Arial"/>
              <a:buNone/>
            </a:pPr>
            <a:r>
              <a:rPr lang="en-US" sz="2400">
                <a:solidFill>
                  <a:schemeClr val="dk1"/>
                </a:solidFill>
              </a:rPr>
              <a:t>Why are we running professional services projects?</a:t>
            </a:r>
            <a:endParaRPr>
              <a:solidFill>
                <a:schemeClr val="dk1"/>
              </a:solidFill>
            </a:endParaRPr>
          </a:p>
          <a:p>
            <a:pPr marL="457200" marR="0" lvl="1" indent="0" algn="l" rtl="0">
              <a:lnSpc>
                <a:spcPct val="100000"/>
              </a:lnSpc>
              <a:spcBef>
                <a:spcPts val="12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What is the vision we are selling?</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12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Where does a project manager look for help?</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12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How do we execute projects?</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120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When is a project finished?</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12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1" name="Google Shape;61;p2"/>
          <p:cNvSpPr/>
          <p:nvPr/>
        </p:nvSpPr>
        <p:spPr>
          <a:xfrm>
            <a:off x="388111" y="1875299"/>
            <a:ext cx="10863000" cy="526800"/>
          </a:xfrm>
          <a:prstGeom prst="rect">
            <a:avLst/>
          </a:prstGeom>
          <a:noFill/>
          <a:ln w="28575"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1" i="0" u="none" strike="noStrike" cap="none">
              <a:solidFill>
                <a:srgbClr val="FFFFFF"/>
              </a:solidFill>
              <a:latin typeface="Arial"/>
              <a:ea typeface="Arial"/>
              <a:cs typeface="Arial"/>
              <a:sym typeface="Arial"/>
            </a:endParaRPr>
          </a:p>
        </p:txBody>
      </p:sp>
      <p:grpSp>
        <p:nvGrpSpPr>
          <p:cNvPr id="62" name="Google Shape;62;p2"/>
          <p:cNvGrpSpPr/>
          <p:nvPr/>
        </p:nvGrpSpPr>
        <p:grpSpPr>
          <a:xfrm>
            <a:off x="388111" y="205607"/>
            <a:ext cx="2814633" cy="320753"/>
            <a:chOff x="388111" y="205607"/>
            <a:chExt cx="2814633" cy="320753"/>
          </a:xfrm>
        </p:grpSpPr>
        <p:pic>
          <p:nvPicPr>
            <p:cNvPr id="63" name="Google Shape;63;p2"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64" name="Google Shape;64;p2"/>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22c68e77dac_0_13"/>
          <p:cNvSpPr txBox="1">
            <a:spLocks noGrp="1"/>
          </p:cNvSpPr>
          <p:nvPr>
            <p:ph type="title"/>
          </p:nvPr>
        </p:nvSpPr>
        <p:spPr>
          <a:xfrm>
            <a:off x="388111" y="912309"/>
            <a:ext cx="11428500" cy="9165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What is a UiPath Software Robot?</a:t>
            </a:r>
            <a:endParaRPr/>
          </a:p>
        </p:txBody>
      </p:sp>
      <p:sp>
        <p:nvSpPr>
          <p:cNvPr id="71" name="Google Shape;71;g22c68e77dac_0_13"/>
          <p:cNvSpPr txBox="1">
            <a:spLocks noGrp="1"/>
          </p:cNvSpPr>
          <p:nvPr>
            <p:ph type="body" idx="1"/>
          </p:nvPr>
        </p:nvSpPr>
        <p:spPr>
          <a:xfrm>
            <a:off x="385351" y="1366345"/>
            <a:ext cx="11428500" cy="3759900"/>
          </a:xfrm>
          <a:prstGeom prst="rect">
            <a:avLst/>
          </a:prstGeom>
          <a:noFill/>
          <a:ln>
            <a:noFill/>
          </a:ln>
        </p:spPr>
        <p:txBody>
          <a:bodyPr spcFirstLastPara="1" wrap="square" lIns="0" tIns="0" rIns="0" bIns="0" anchor="t" anchorCtr="0">
            <a:noAutofit/>
          </a:bodyPr>
          <a:lstStyle/>
          <a:p>
            <a:pPr marL="342900" lvl="0" indent="-190500" algn="l" rtl="0">
              <a:lnSpc>
                <a:spcPct val="100000"/>
              </a:lnSpc>
              <a:spcBef>
                <a:spcPts val="1000"/>
              </a:spcBef>
              <a:spcAft>
                <a:spcPts val="0"/>
              </a:spcAft>
              <a:buClr>
                <a:schemeClr val="dk1"/>
              </a:buClr>
              <a:buSzPts val="2400"/>
              <a:buFont typeface="Arial"/>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72" name="Google Shape;72;g22c68e77dac_0_13"/>
          <p:cNvSpPr txBox="1">
            <a:spLocks noGrp="1"/>
          </p:cNvSpPr>
          <p:nvPr>
            <p:ph type="sldNum" idx="12"/>
          </p:nvPr>
        </p:nvSpPr>
        <p:spPr>
          <a:xfrm>
            <a:off x="10998200" y="6499831"/>
            <a:ext cx="809700" cy="120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3</a:t>
            </a:fld>
            <a:endParaRPr/>
          </a:p>
        </p:txBody>
      </p:sp>
      <p:sp>
        <p:nvSpPr>
          <p:cNvPr id="73" name="Google Shape;73;g22c68e77dac_0_13"/>
          <p:cNvSpPr txBox="1">
            <a:spLocks noGrp="1"/>
          </p:cNvSpPr>
          <p:nvPr>
            <p:ph type="body" idx="2"/>
          </p:nvPr>
        </p:nvSpPr>
        <p:spPr>
          <a:xfrm>
            <a:off x="388111" y="356542"/>
            <a:ext cx="3841800" cy="466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74" name="Google Shape;74;g22c68e77dac_0_13"/>
          <p:cNvGrpSpPr/>
          <p:nvPr/>
        </p:nvGrpSpPr>
        <p:grpSpPr>
          <a:xfrm>
            <a:off x="388111" y="205607"/>
            <a:ext cx="2814547" cy="320776"/>
            <a:chOff x="388111" y="205607"/>
            <a:chExt cx="2814547" cy="320776"/>
          </a:xfrm>
        </p:grpSpPr>
        <p:pic>
          <p:nvPicPr>
            <p:cNvPr id="75" name="Google Shape;75;g22c68e77dac_0_13"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76" name="Google Shape;76;g22c68e77dac_0_13"/>
            <p:cNvSpPr txBox="1"/>
            <p:nvPr/>
          </p:nvSpPr>
          <p:spPr>
            <a:xfrm>
              <a:off x="1203158" y="218583"/>
              <a:ext cx="1999500" cy="307800"/>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77" name="Google Shape;77;g22c68e77dac_0_13" descr="If you missed UiPath FORWARD 5, register to see some of ‘The Best Bits’ from the world-class event to inspire you with practical automation advice and give you a window into the future of automation. https://bit.ly/3Ty7hGL&#10;&#10;The robots are IN the computer? Still a bit hazy on what Robotic Process Automation (RPA) is? Want to know if our robots clean your floors, help assemble cars, or perform surgery? Spoiler alert: we make software robots. Watch this short demo to help clear up any confusion and see the impact one of our automations can have on the daily life of a wealth manager.&#10;&#10;Get started with your automation journey today: https://bit.ly/3k80JOz&#10;&#10;🚀Join our community for more updates: &#10;Academy: https://bit.ly/3iPwUBp&#10;Blog - https://bit.ly/3ds2aDc&#10;LinkedIn - https://bit.ly/2Mqk2Cg&#10;Twitter - https://bit.ly/2XRylW6&#10;Facebook - https://bit.ly/2zTzN28&#10;Forum - https://bit.ly/38llUan" title="What is a UiPath Software Robot?">
            <a:hlinkClick r:id="rId4"/>
          </p:cNvPr>
          <p:cNvPicPr preferRelativeResize="0"/>
          <p:nvPr/>
        </p:nvPicPr>
        <p:blipFill>
          <a:blip r:embed="rId5">
            <a:alphaModFix/>
          </a:blip>
          <a:stretch>
            <a:fillRect/>
          </a:stretch>
        </p:blipFill>
        <p:spPr>
          <a:xfrm>
            <a:off x="1555875" y="1451749"/>
            <a:ext cx="8865850" cy="4987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Who is the UiPath project manager?</a:t>
            </a:r>
            <a:endParaRPr/>
          </a:p>
        </p:txBody>
      </p:sp>
      <p:sp>
        <p:nvSpPr>
          <p:cNvPr id="84" name="Google Shape;84;p3"/>
          <p:cNvSpPr txBox="1">
            <a:spLocks noGrp="1"/>
          </p:cNvSpPr>
          <p:nvPr>
            <p:ph type="body" idx="1"/>
          </p:nvPr>
        </p:nvSpPr>
        <p:spPr>
          <a:xfrm>
            <a:off x="385351" y="1366345"/>
            <a:ext cx="11428413" cy="3759897"/>
          </a:xfrm>
          <a:prstGeom prst="rect">
            <a:avLst/>
          </a:prstGeom>
          <a:noFill/>
          <a:ln>
            <a:noFill/>
          </a:ln>
        </p:spPr>
        <p:txBody>
          <a:bodyPr spcFirstLastPara="1" wrap="square" lIns="0" tIns="0" rIns="0" bIns="0" anchor="t" anchorCtr="0">
            <a:noAutofit/>
          </a:bodyPr>
          <a:lstStyle/>
          <a:p>
            <a:pPr marL="342900" lvl="0" indent="-342900" algn="l" rtl="0">
              <a:lnSpc>
                <a:spcPct val="100000"/>
              </a:lnSpc>
              <a:spcBef>
                <a:spcPts val="0"/>
              </a:spcBef>
              <a:spcAft>
                <a:spcPts val="0"/>
              </a:spcAft>
              <a:buClr>
                <a:schemeClr val="dk1"/>
              </a:buClr>
              <a:buSzPts val="2400"/>
              <a:buFont typeface="Arial"/>
              <a:buAutoNum type="arabicPeriod"/>
            </a:pPr>
            <a:r>
              <a:rPr lang="en-US" sz="2400"/>
              <a:t>One throat to choke…</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 </a:t>
            </a:r>
            <a:r>
              <a:rPr lang="en-US" sz="2400" b="1" u="sng"/>
              <a:t>general</a:t>
            </a:r>
            <a:r>
              <a:rPr lang="en-US" sz="2400"/>
              <a:t>ist</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 communicator</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 relationship builder</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An expectation setter</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 best options giver</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 storyteller who is well versed in the UiPath story –&gt; Presales 2.0</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A Dungeon Master</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Curious, interested, competent at project management toolset and terms</a:t>
            </a:r>
            <a:endParaRPr/>
          </a:p>
          <a:p>
            <a:pPr marL="342900" lvl="0" indent="-342900" algn="l" rtl="0">
              <a:lnSpc>
                <a:spcPct val="100000"/>
              </a:lnSpc>
              <a:spcBef>
                <a:spcPts val="1000"/>
              </a:spcBef>
              <a:spcAft>
                <a:spcPts val="0"/>
              </a:spcAft>
              <a:buClr>
                <a:schemeClr val="dk1"/>
              </a:buClr>
              <a:buSzPts val="2400"/>
              <a:buFont typeface="Arial"/>
              <a:buAutoNum type="arabicPeriod"/>
            </a:pPr>
            <a:r>
              <a:rPr lang="en-US" sz="2400"/>
              <a:t> A sin eater, a meat shield</a:t>
            </a:r>
            <a:endParaRPr/>
          </a:p>
          <a:p>
            <a:pPr marL="342900" lvl="0" indent="-190500" algn="l" rtl="0">
              <a:lnSpc>
                <a:spcPct val="100000"/>
              </a:lnSpc>
              <a:spcBef>
                <a:spcPts val="1000"/>
              </a:spcBef>
              <a:spcAft>
                <a:spcPts val="0"/>
              </a:spcAft>
              <a:buClr>
                <a:schemeClr val="dk1"/>
              </a:buClr>
              <a:buSzPts val="2400"/>
              <a:buFont typeface="Arial"/>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85" name="Google Shape;85;p3"/>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4</a:t>
            </a:fld>
            <a:endParaRPr/>
          </a:p>
        </p:txBody>
      </p:sp>
      <p:sp>
        <p:nvSpPr>
          <p:cNvPr id="86" name="Google Shape;86;p3"/>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87" name="Google Shape;87;p3"/>
          <p:cNvGrpSpPr/>
          <p:nvPr/>
        </p:nvGrpSpPr>
        <p:grpSpPr>
          <a:xfrm>
            <a:off x="388111" y="205607"/>
            <a:ext cx="2814633" cy="320753"/>
            <a:chOff x="388111" y="205607"/>
            <a:chExt cx="2814633" cy="320753"/>
          </a:xfrm>
        </p:grpSpPr>
        <p:pic>
          <p:nvPicPr>
            <p:cNvPr id="88" name="Google Shape;88;p3"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89" name="Google Shape;89;p3"/>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90" name="Google Shape;90;p3"/>
          <p:cNvPicPr preferRelativeResize="0"/>
          <p:nvPr/>
        </p:nvPicPr>
        <p:blipFill rotWithShape="1">
          <a:blip r:embed="rId4">
            <a:alphaModFix/>
          </a:blip>
          <a:srcRect/>
          <a:stretch/>
        </p:blipFill>
        <p:spPr>
          <a:xfrm>
            <a:off x="8360518" y="1624376"/>
            <a:ext cx="2743138" cy="26304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4"/>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Why are we running professional services projects?</a:t>
            </a:r>
            <a:endParaRPr/>
          </a:p>
        </p:txBody>
      </p:sp>
      <p:sp>
        <p:nvSpPr>
          <p:cNvPr id="97" name="Google Shape;97;p4"/>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en-US" sz="2400"/>
              <a:t>Let’s explore the product company vs services company balance argument…</a:t>
            </a:r>
            <a:endParaRPr/>
          </a:p>
          <a:p>
            <a:pPr marL="457200" lvl="0" indent="-457200" algn="l" rtl="0">
              <a:lnSpc>
                <a:spcPct val="100000"/>
              </a:lnSpc>
              <a:spcBef>
                <a:spcPts val="1000"/>
              </a:spcBef>
              <a:spcAft>
                <a:spcPts val="0"/>
              </a:spcAft>
              <a:buClr>
                <a:schemeClr val="dk1"/>
              </a:buClr>
              <a:buSzPts val="2400"/>
              <a:buFont typeface="Arial"/>
              <a:buAutoNum type="arabicPeriod"/>
            </a:pPr>
            <a:r>
              <a:rPr lang="en-US" sz="2400"/>
              <a:t>To serve as a safe starting point for customers of our product…</a:t>
            </a:r>
            <a:endParaRPr/>
          </a:p>
          <a:p>
            <a:pPr marL="457200" lvl="0" indent="-457200" algn="l" rtl="0">
              <a:lnSpc>
                <a:spcPct val="100000"/>
              </a:lnSpc>
              <a:spcBef>
                <a:spcPts val="1000"/>
              </a:spcBef>
              <a:spcAft>
                <a:spcPts val="0"/>
              </a:spcAft>
              <a:buClr>
                <a:schemeClr val="dk1"/>
              </a:buClr>
              <a:buSzPts val="2400"/>
              <a:buFont typeface="Arial"/>
              <a:buAutoNum type="arabicPeriod"/>
            </a:pPr>
            <a:r>
              <a:rPr lang="en-US" sz="2400"/>
              <a:t>To find ways to go deeper into providing value for a customer’s organization…</a:t>
            </a:r>
            <a:endParaRPr/>
          </a:p>
          <a:p>
            <a:pPr marL="457200" lvl="0" indent="-457200" algn="l" rtl="0">
              <a:lnSpc>
                <a:spcPct val="100000"/>
              </a:lnSpc>
              <a:spcBef>
                <a:spcPts val="1000"/>
              </a:spcBef>
              <a:spcAft>
                <a:spcPts val="0"/>
              </a:spcAft>
              <a:buClr>
                <a:schemeClr val="dk1"/>
              </a:buClr>
              <a:buSzPts val="2400"/>
              <a:buFont typeface="Arial"/>
              <a:buAutoNum type="arabicPeriod"/>
            </a:pPr>
            <a:r>
              <a:rPr lang="en-US" sz="2400"/>
              <a:t>To be a “go to” to trust to solve tough problems at the brink of our platform’s current capability…</a:t>
            </a:r>
            <a:endParaRPr/>
          </a:p>
          <a:p>
            <a:pPr marL="457200" lvl="0" indent="-457200" algn="l" rtl="0">
              <a:lnSpc>
                <a:spcPct val="100000"/>
              </a:lnSpc>
              <a:spcBef>
                <a:spcPts val="1000"/>
              </a:spcBef>
              <a:spcAft>
                <a:spcPts val="0"/>
              </a:spcAft>
              <a:buClr>
                <a:schemeClr val="dk1"/>
              </a:buClr>
              <a:buSzPts val="2400"/>
              <a:buFont typeface="Arial"/>
              <a:buAutoNum type="arabicPeriod"/>
            </a:pPr>
            <a:r>
              <a:rPr lang="en-US" sz="2400"/>
              <a:t>To be a gold standard for all our partners who often learn under our ‘brand’ label…</a:t>
            </a:r>
            <a:endParaRPr/>
          </a:p>
          <a:p>
            <a:pPr marL="0" lvl="0" indent="0" algn="l" rtl="0">
              <a:lnSpc>
                <a:spcPct val="100000"/>
              </a:lnSpc>
              <a:spcBef>
                <a:spcPts val="100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98" name="Google Shape;98;p4"/>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5</a:t>
            </a:fld>
            <a:endParaRPr/>
          </a:p>
        </p:txBody>
      </p:sp>
      <p:sp>
        <p:nvSpPr>
          <p:cNvPr id="99" name="Google Shape;99;p4"/>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00" name="Google Shape;100;p4"/>
          <p:cNvGrpSpPr/>
          <p:nvPr/>
        </p:nvGrpSpPr>
        <p:grpSpPr>
          <a:xfrm>
            <a:off x="388111" y="205607"/>
            <a:ext cx="2814633" cy="320753"/>
            <a:chOff x="388111" y="205607"/>
            <a:chExt cx="2814633" cy="320753"/>
          </a:xfrm>
        </p:grpSpPr>
        <p:pic>
          <p:nvPicPr>
            <p:cNvPr id="101" name="Google Shape;101;p4"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02" name="Google Shape;102;p4"/>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What vision are we selling?</a:t>
            </a:r>
            <a:endParaRPr/>
          </a:p>
        </p:txBody>
      </p:sp>
      <p:sp>
        <p:nvSpPr>
          <p:cNvPr id="109" name="Google Shape;109;p5"/>
          <p:cNvSpPr txBox="1">
            <a:spLocks noGrp="1"/>
          </p:cNvSpPr>
          <p:nvPr>
            <p:ph type="body" idx="1"/>
          </p:nvPr>
        </p:nvSpPr>
        <p:spPr>
          <a:xfrm>
            <a:off x="388110" y="1406013"/>
            <a:ext cx="11428413" cy="481838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r>
              <a:rPr lang="en-US" sz="2400"/>
              <a:t>Familiarize yourself with the storytelling in the main Highspot ‘CFD’ Customer Facing Document. It’s currently a 26 slide deck in every presales engineer’s playbook.</a:t>
            </a:r>
            <a:endParaRPr/>
          </a:p>
          <a:p>
            <a:pPr marL="0" lvl="0" indent="0" algn="l" rtl="0">
              <a:lnSpc>
                <a:spcPct val="100000"/>
              </a:lnSpc>
              <a:spcBef>
                <a:spcPts val="1000"/>
              </a:spcBef>
              <a:spcAft>
                <a:spcPts val="0"/>
              </a:spcAft>
              <a:buClr>
                <a:schemeClr val="dk1"/>
              </a:buClr>
              <a:buSzPts val="2400"/>
              <a:buNone/>
            </a:pPr>
            <a:endParaRPr sz="2400"/>
          </a:p>
        </p:txBody>
      </p:sp>
      <p:sp>
        <p:nvSpPr>
          <p:cNvPr id="110" name="Google Shape;110;p5"/>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6</a:t>
            </a:fld>
            <a:endParaRPr/>
          </a:p>
        </p:txBody>
      </p:sp>
      <p:sp>
        <p:nvSpPr>
          <p:cNvPr id="111" name="Google Shape;111;p5"/>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12" name="Google Shape;112;p5"/>
          <p:cNvGrpSpPr/>
          <p:nvPr/>
        </p:nvGrpSpPr>
        <p:grpSpPr>
          <a:xfrm>
            <a:off x="388111" y="205607"/>
            <a:ext cx="2814633" cy="320753"/>
            <a:chOff x="388111" y="205607"/>
            <a:chExt cx="2814633" cy="320753"/>
          </a:xfrm>
        </p:grpSpPr>
        <p:pic>
          <p:nvPicPr>
            <p:cNvPr id="113" name="Google Shape;113;p5"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14" name="Google Shape;114;p5"/>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115" name="Google Shape;115;p5"/>
          <p:cNvPicPr preferRelativeResize="0"/>
          <p:nvPr/>
        </p:nvPicPr>
        <p:blipFill rotWithShape="1">
          <a:blip r:embed="rId4">
            <a:alphaModFix/>
          </a:blip>
          <a:srcRect/>
          <a:stretch/>
        </p:blipFill>
        <p:spPr>
          <a:xfrm>
            <a:off x="372302" y="2411920"/>
            <a:ext cx="4347943" cy="3650558"/>
          </a:xfrm>
          <a:prstGeom prst="rect">
            <a:avLst/>
          </a:prstGeom>
          <a:noFill/>
          <a:ln>
            <a:noFill/>
          </a:ln>
        </p:spPr>
      </p:pic>
      <p:pic>
        <p:nvPicPr>
          <p:cNvPr id="116" name="Google Shape;116;p5"/>
          <p:cNvPicPr preferRelativeResize="0"/>
          <p:nvPr/>
        </p:nvPicPr>
        <p:blipFill rotWithShape="1">
          <a:blip r:embed="rId5">
            <a:alphaModFix/>
          </a:blip>
          <a:srcRect/>
          <a:stretch/>
        </p:blipFill>
        <p:spPr>
          <a:xfrm>
            <a:off x="4606183" y="2739864"/>
            <a:ext cx="7251938" cy="33226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Where does a project manager look for help?</a:t>
            </a:r>
            <a:br>
              <a:rPr lang="en-US"/>
            </a:br>
            <a:br>
              <a:rPr lang="en-US"/>
            </a:br>
            <a:br>
              <a:rPr lang="en-US" b="0"/>
            </a:br>
            <a:endParaRPr b="0"/>
          </a:p>
        </p:txBody>
      </p:sp>
      <p:sp>
        <p:nvSpPr>
          <p:cNvPr id="123" name="Google Shape;123;p6"/>
          <p:cNvSpPr txBox="1">
            <a:spLocks noGrp="1"/>
          </p:cNvSpPr>
          <p:nvPr>
            <p:ph type="body" idx="1"/>
          </p:nvPr>
        </p:nvSpPr>
        <p:spPr>
          <a:xfrm>
            <a:off x="424251" y="1301064"/>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000"/>
              <a:buNone/>
            </a:pPr>
            <a:r>
              <a:rPr lang="en-US" sz="2000" b="0"/>
              <a:t>Many hands make light work… Some lifelines…</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b="0"/>
              <a:t>The project team and their internal contacts.</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a:t>The professional services team (global)</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a:t>The kindness of strangers/friends - Slack #help</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a:t>The account team</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a:t>The product team</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a:t>The product support team</a:t>
            </a:r>
            <a:endParaRPr/>
          </a:p>
          <a:p>
            <a:pPr marL="457200" lvl="0" indent="-457200" algn="l" rtl="0">
              <a:lnSpc>
                <a:spcPct val="100000"/>
              </a:lnSpc>
              <a:spcBef>
                <a:spcPts val="1000"/>
              </a:spcBef>
              <a:spcAft>
                <a:spcPts val="0"/>
              </a:spcAft>
              <a:buClr>
                <a:schemeClr val="dk1"/>
              </a:buClr>
              <a:buSzPts val="2000"/>
              <a:buFont typeface="Arial"/>
              <a:buAutoNum type="arabicPeriod"/>
            </a:pPr>
            <a:r>
              <a:rPr lang="en-US" sz="2000"/>
              <a:t>Executives</a:t>
            </a:r>
            <a:endParaRPr/>
          </a:p>
          <a:p>
            <a:pPr marL="457200" lvl="0" indent="-457200" algn="l" rtl="0">
              <a:lnSpc>
                <a:spcPct val="100000"/>
              </a:lnSpc>
              <a:spcBef>
                <a:spcPts val="1000"/>
              </a:spcBef>
              <a:spcAft>
                <a:spcPts val="0"/>
              </a:spcAft>
              <a:buClr>
                <a:schemeClr val="dk1"/>
              </a:buClr>
              <a:buSzPts val="2000"/>
              <a:buAutoNum type="arabicPeriod"/>
            </a:pPr>
            <a:r>
              <a:rPr lang="en-US" sz="2000"/>
              <a:t>Program governance leadership</a:t>
            </a:r>
            <a:endParaRPr/>
          </a:p>
          <a:p>
            <a:pPr marL="457200" lvl="0" indent="-457200" algn="l" rtl="0">
              <a:lnSpc>
                <a:spcPct val="100000"/>
              </a:lnSpc>
              <a:spcBef>
                <a:spcPts val="1000"/>
              </a:spcBef>
              <a:spcAft>
                <a:spcPts val="0"/>
              </a:spcAft>
              <a:buClr>
                <a:schemeClr val="dk1"/>
              </a:buClr>
              <a:buSzPts val="2000"/>
              <a:buAutoNum type="arabicPeriod"/>
            </a:pPr>
            <a:r>
              <a:rPr lang="en-US" sz="2000"/>
              <a:t>Infrastructure</a:t>
            </a:r>
            <a:endParaRPr/>
          </a:p>
          <a:p>
            <a:pPr marL="457200" lvl="0" indent="-457200" algn="l" rtl="0">
              <a:lnSpc>
                <a:spcPct val="100000"/>
              </a:lnSpc>
              <a:spcBef>
                <a:spcPts val="1000"/>
              </a:spcBef>
              <a:spcAft>
                <a:spcPts val="0"/>
              </a:spcAft>
              <a:buClr>
                <a:schemeClr val="dk1"/>
              </a:buClr>
              <a:buSzPts val="2000"/>
              <a:buAutoNum type="arabicPeriod"/>
            </a:pPr>
            <a:r>
              <a:rPr lang="en-US" sz="2000"/>
              <a:t>Bots.</a:t>
            </a:r>
            <a:endParaRPr/>
          </a:p>
          <a:p>
            <a:pPr marL="0" lvl="0" indent="0" algn="l" rtl="0">
              <a:lnSpc>
                <a:spcPct val="100000"/>
              </a:lnSpc>
              <a:spcBef>
                <a:spcPts val="1000"/>
              </a:spcBef>
              <a:spcAft>
                <a:spcPts val="0"/>
              </a:spcAft>
              <a:buClr>
                <a:schemeClr val="dk1"/>
              </a:buClr>
              <a:buSzPts val="2000"/>
              <a:buNone/>
            </a:pPr>
            <a:r>
              <a:rPr lang="en-US" sz="2000" b="0"/>
              <a:t>See my reference talk on Internal Stakeholders.</a:t>
            </a:r>
            <a:br>
              <a:rPr lang="en-US" sz="2400" b="0"/>
            </a:br>
            <a:endParaRPr sz="2400"/>
          </a:p>
          <a:p>
            <a:pPr marL="0" lvl="0" indent="0" algn="l" rtl="0">
              <a:lnSpc>
                <a:spcPct val="100000"/>
              </a:lnSpc>
              <a:spcBef>
                <a:spcPts val="1000"/>
              </a:spcBef>
              <a:spcAft>
                <a:spcPts val="0"/>
              </a:spcAft>
              <a:buClr>
                <a:schemeClr val="dk1"/>
              </a:buClr>
              <a:buSzPts val="2400"/>
              <a:buNone/>
            </a:pPr>
            <a:endParaRPr sz="2400"/>
          </a:p>
          <a:p>
            <a:pPr marL="457200" lvl="0" indent="-381000" algn="l" rtl="0">
              <a:lnSpc>
                <a:spcPct val="100000"/>
              </a:lnSpc>
              <a:spcBef>
                <a:spcPts val="1000"/>
              </a:spcBef>
              <a:spcAft>
                <a:spcPts val="0"/>
              </a:spcAft>
              <a:buClr>
                <a:schemeClr val="dk1"/>
              </a:buClr>
              <a:buSzPts val="1200"/>
              <a:buFont typeface="Arial"/>
              <a:buNone/>
            </a:pPr>
            <a:endParaRPr sz="1200"/>
          </a:p>
        </p:txBody>
      </p:sp>
      <p:sp>
        <p:nvSpPr>
          <p:cNvPr id="124" name="Google Shape;124;p6"/>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7</a:t>
            </a:fld>
            <a:endParaRPr/>
          </a:p>
        </p:txBody>
      </p:sp>
      <p:sp>
        <p:nvSpPr>
          <p:cNvPr id="125" name="Google Shape;125;p6"/>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26" name="Google Shape;126;p6"/>
          <p:cNvGrpSpPr/>
          <p:nvPr/>
        </p:nvGrpSpPr>
        <p:grpSpPr>
          <a:xfrm>
            <a:off x="388111" y="205607"/>
            <a:ext cx="2814633" cy="320753"/>
            <a:chOff x="388111" y="205607"/>
            <a:chExt cx="2814633" cy="320753"/>
          </a:xfrm>
        </p:grpSpPr>
        <p:pic>
          <p:nvPicPr>
            <p:cNvPr id="127" name="Google Shape;127;p6"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28" name="Google Shape;128;p6"/>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How do we execute projects? PMs collaborating/helping each other. </a:t>
            </a:r>
            <a:endParaRPr/>
          </a:p>
        </p:txBody>
      </p:sp>
      <p:sp>
        <p:nvSpPr>
          <p:cNvPr id="135" name="Google Shape;135;p7"/>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136" name="Google Shape;136;p7"/>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8</a:t>
            </a:fld>
            <a:endParaRPr/>
          </a:p>
        </p:txBody>
      </p:sp>
      <p:sp>
        <p:nvSpPr>
          <p:cNvPr id="137" name="Google Shape;137;p7"/>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38" name="Google Shape;138;p7"/>
          <p:cNvGrpSpPr/>
          <p:nvPr/>
        </p:nvGrpSpPr>
        <p:grpSpPr>
          <a:xfrm>
            <a:off x="388111" y="205607"/>
            <a:ext cx="2814633" cy="320753"/>
            <a:chOff x="388111" y="205607"/>
            <a:chExt cx="2814633" cy="320753"/>
          </a:xfrm>
        </p:grpSpPr>
        <p:pic>
          <p:nvPicPr>
            <p:cNvPr id="139" name="Google Shape;139;p7"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40" name="Google Shape;140;p7"/>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141" name="Google Shape;141;p7"/>
          <p:cNvPicPr preferRelativeResize="0"/>
          <p:nvPr/>
        </p:nvPicPr>
        <p:blipFill rotWithShape="1">
          <a:blip r:embed="rId4">
            <a:alphaModFix/>
          </a:blip>
          <a:srcRect/>
          <a:stretch/>
        </p:blipFill>
        <p:spPr>
          <a:xfrm>
            <a:off x="434175" y="1370554"/>
            <a:ext cx="6193552" cy="4782300"/>
          </a:xfrm>
          <a:prstGeom prst="rect">
            <a:avLst/>
          </a:prstGeom>
          <a:noFill/>
          <a:ln>
            <a:noFill/>
          </a:ln>
        </p:spPr>
      </p:pic>
      <p:pic>
        <p:nvPicPr>
          <p:cNvPr id="142" name="Google Shape;142;p7"/>
          <p:cNvPicPr preferRelativeResize="0"/>
          <p:nvPr/>
        </p:nvPicPr>
        <p:blipFill rotWithShape="1">
          <a:blip r:embed="rId5">
            <a:alphaModFix/>
          </a:blip>
          <a:srcRect/>
          <a:stretch/>
        </p:blipFill>
        <p:spPr>
          <a:xfrm>
            <a:off x="7048500" y="1370554"/>
            <a:ext cx="4752214" cy="52594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388111" y="912309"/>
            <a:ext cx="11428413" cy="916491"/>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How do we execute projects? The statement of work has some guardrails.</a:t>
            </a:r>
            <a:endParaRPr/>
          </a:p>
        </p:txBody>
      </p:sp>
      <p:sp>
        <p:nvSpPr>
          <p:cNvPr id="149" name="Google Shape;149;p8"/>
          <p:cNvSpPr txBox="1">
            <a:spLocks noGrp="1"/>
          </p:cNvSpPr>
          <p:nvPr>
            <p:ph type="body" idx="1"/>
          </p:nvPr>
        </p:nvSpPr>
        <p:spPr>
          <a:xfrm>
            <a:off x="372301" y="1658252"/>
            <a:ext cx="11428413" cy="37598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None/>
            </a:pPr>
            <a:endParaRPr sz="2400"/>
          </a:p>
          <a:p>
            <a:pPr marL="0" lvl="0" indent="0" algn="l" rtl="0">
              <a:lnSpc>
                <a:spcPct val="100000"/>
              </a:lnSpc>
              <a:spcBef>
                <a:spcPts val="1000"/>
              </a:spcBef>
              <a:spcAft>
                <a:spcPts val="0"/>
              </a:spcAft>
              <a:buClr>
                <a:schemeClr val="dk1"/>
              </a:buClr>
              <a:buSzPts val="2400"/>
              <a:buNone/>
            </a:pPr>
            <a:endParaRPr sz="2400"/>
          </a:p>
        </p:txBody>
      </p:sp>
      <p:sp>
        <p:nvSpPr>
          <p:cNvPr id="150" name="Google Shape;150;p8"/>
          <p:cNvSpPr txBox="1">
            <a:spLocks noGrp="1"/>
          </p:cNvSpPr>
          <p:nvPr>
            <p:ph type="sldNum" idx="12"/>
          </p:nvPr>
        </p:nvSpPr>
        <p:spPr>
          <a:xfrm>
            <a:off x="10998200" y="6499831"/>
            <a:ext cx="809774" cy="120649"/>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700"/>
              <a:buNone/>
            </a:pPr>
            <a:fld id="{00000000-1234-1234-1234-123412341234}" type="slidenum">
              <a:rPr lang="en-US"/>
              <a:t>9</a:t>
            </a:fld>
            <a:endParaRPr/>
          </a:p>
        </p:txBody>
      </p:sp>
      <p:sp>
        <p:nvSpPr>
          <p:cNvPr id="151" name="Google Shape;151;p8"/>
          <p:cNvSpPr txBox="1">
            <a:spLocks noGrp="1"/>
          </p:cNvSpPr>
          <p:nvPr>
            <p:ph type="body" idx="2"/>
          </p:nvPr>
        </p:nvSpPr>
        <p:spPr>
          <a:xfrm>
            <a:off x="388111" y="356542"/>
            <a:ext cx="3841750" cy="46635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750"/>
              <a:buNone/>
            </a:pPr>
            <a:endParaRPr/>
          </a:p>
        </p:txBody>
      </p:sp>
      <p:grpSp>
        <p:nvGrpSpPr>
          <p:cNvPr id="152" name="Google Shape;152;p8"/>
          <p:cNvGrpSpPr/>
          <p:nvPr/>
        </p:nvGrpSpPr>
        <p:grpSpPr>
          <a:xfrm>
            <a:off x="388111" y="205607"/>
            <a:ext cx="2814633" cy="320753"/>
            <a:chOff x="388111" y="205607"/>
            <a:chExt cx="2814633" cy="320753"/>
          </a:xfrm>
        </p:grpSpPr>
        <p:pic>
          <p:nvPicPr>
            <p:cNvPr id="153" name="Google Shape;153;p8" descr="A close up of a sign&#10;&#10;Description automatically generated"/>
            <p:cNvPicPr preferRelativeResize="0"/>
            <p:nvPr/>
          </p:nvPicPr>
          <p:blipFill rotWithShape="1">
            <a:blip r:embed="rId3">
              <a:alphaModFix/>
            </a:blip>
            <a:srcRect/>
            <a:stretch/>
          </p:blipFill>
          <p:spPr>
            <a:xfrm>
              <a:off x="388111" y="205607"/>
              <a:ext cx="815047" cy="289342"/>
            </a:xfrm>
            <a:prstGeom prst="rect">
              <a:avLst/>
            </a:prstGeom>
            <a:noFill/>
            <a:ln>
              <a:noFill/>
            </a:ln>
          </p:spPr>
        </p:pic>
        <p:sp>
          <p:nvSpPr>
            <p:cNvPr id="154" name="Google Shape;154;p8"/>
            <p:cNvSpPr txBox="1"/>
            <p:nvPr/>
          </p:nvSpPr>
          <p:spPr>
            <a:xfrm>
              <a:off x="1203158" y="218583"/>
              <a:ext cx="1999586" cy="307777"/>
            </a:xfrm>
            <a:prstGeom prst="rect">
              <a:avLst/>
            </a:prstGeom>
            <a:noFill/>
            <a:ln>
              <a:noFill/>
            </a:ln>
          </p:spPr>
          <p:txBody>
            <a:bodyPr spcFirstLastPara="1" wrap="square" lIns="45700" tIns="45700" rIns="91425" bIns="45700" anchor="ctr"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Professional Services</a:t>
              </a:r>
              <a:endParaRPr sz="1400" b="0" i="0" u="none" strike="noStrike" cap="none">
                <a:solidFill>
                  <a:srgbClr val="000000"/>
                </a:solidFill>
                <a:latin typeface="Arial"/>
                <a:ea typeface="Arial"/>
                <a:cs typeface="Arial"/>
                <a:sym typeface="Arial"/>
              </a:endParaRPr>
            </a:p>
          </p:txBody>
        </p:sp>
      </p:grpSp>
      <p:pic>
        <p:nvPicPr>
          <p:cNvPr id="155" name="Google Shape;155;p8"/>
          <p:cNvPicPr preferRelativeResize="0"/>
          <p:nvPr/>
        </p:nvPicPr>
        <p:blipFill rotWithShape="1">
          <a:blip r:embed="rId4">
            <a:alphaModFix/>
          </a:blip>
          <a:srcRect/>
          <a:stretch/>
        </p:blipFill>
        <p:spPr>
          <a:xfrm>
            <a:off x="2350444" y="1334595"/>
            <a:ext cx="5295484" cy="5017842"/>
          </a:xfrm>
          <a:prstGeom prst="rect">
            <a:avLst/>
          </a:prstGeom>
          <a:noFill/>
          <a:ln>
            <a:noFill/>
          </a:ln>
        </p:spPr>
      </p:pic>
      <p:sp>
        <p:nvSpPr>
          <p:cNvPr id="156" name="Google Shape;156;p8"/>
          <p:cNvSpPr txBox="1"/>
          <p:nvPr/>
        </p:nvSpPr>
        <p:spPr>
          <a:xfrm>
            <a:off x="7971943" y="2302979"/>
            <a:ext cx="3815792" cy="3178369"/>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Customers may have other expectations…</a:t>
            </a:r>
            <a:endParaRPr sz="1400" b="0" i="0" u="none" strike="noStrike" cap="none">
              <a:solidFill>
                <a:srgbClr val="000000"/>
              </a:solidFill>
              <a:latin typeface="Arial"/>
              <a:ea typeface="Arial"/>
              <a:cs typeface="Arial"/>
              <a:sym typeface="Arial"/>
            </a:endParaRPr>
          </a:p>
          <a:p>
            <a:pPr marL="0" marR="0" lvl="0" indent="0" algn="l" rtl="0">
              <a:lnSpc>
                <a:spcPct val="85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85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Ten pounds of potatoes in a five-pound sack</a:t>
            </a:r>
            <a:endParaRPr sz="1400" b="0" i="0" u="none" strike="noStrike" cap="none">
              <a:solidFill>
                <a:srgbClr val="000000"/>
              </a:solidFill>
              <a:latin typeface="Arial"/>
              <a:ea typeface="Arial"/>
              <a:cs typeface="Arial"/>
              <a:sym typeface="Arial"/>
            </a:endParaRPr>
          </a:p>
          <a:p>
            <a:pPr marL="0" marR="0" lvl="0" indent="0" algn="l" rtl="0">
              <a:lnSpc>
                <a:spcPct val="85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85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Flexible, non-SOW deliverables w/o CR.</a:t>
            </a:r>
            <a:endParaRPr sz="1400" b="0" i="0" u="none" strike="noStrike" cap="none">
              <a:solidFill>
                <a:srgbClr val="000000"/>
              </a:solidFill>
              <a:latin typeface="Arial"/>
              <a:ea typeface="Arial"/>
              <a:cs typeface="Arial"/>
              <a:sym typeface="Arial"/>
            </a:endParaRPr>
          </a:p>
          <a:p>
            <a:pPr marL="0" marR="0" lvl="0" indent="0" algn="l" rtl="0">
              <a:lnSpc>
                <a:spcPct val="85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85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Insights, Test Suite, Task Mining, Automation Hub… All the things…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UiPath One">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Project Management @ UiPath</vt:lpstr>
      <vt:lpstr>Table of Contents</vt:lpstr>
      <vt:lpstr>What is a UiPath Software Robot?</vt:lpstr>
      <vt:lpstr>Who is the UiPath project manager?</vt:lpstr>
      <vt:lpstr>Why are we running professional services projects?</vt:lpstr>
      <vt:lpstr>What vision are we selling?</vt:lpstr>
      <vt:lpstr>Where does a project manager look for help?   </vt:lpstr>
      <vt:lpstr>How do we execute projects? PMs collaborating/helping each other. </vt:lpstr>
      <vt:lpstr>How do we execute projects? The statement of work has some guardrails.</vt:lpstr>
      <vt:lpstr>How do we execute projects? Expand and understand requirements  outlined in the statement of work.  Create a granular backlog and understand the dependencies and necessary collaborations.  Incrementally gain customer agreements. Customer needs to know their business workflow, problem they are solving, and quickly resolve any supporting information needs.  Get it in writing – status reports, recordings, signed PDD/SDD, project workbook, task lists. </vt:lpstr>
      <vt:lpstr>How do we execute projects?  - Keep a project plan of tasks and dependencies. - Give the project sponsor options when new tasks introduced affect timeline. - Cover your "six".    </vt:lpstr>
      <vt:lpstr>How do we execute projects?   Bring Resources At The Right Time. Watch time in PSA – don’t burn idle time.  Project Manager first.   ..Solution Architect. Business Analyst.       …Developers, Data Scientists.  It makes sense at some level to have some overlap especially if there is work developers can do prior to requirements sign-off. </vt:lpstr>
      <vt:lpstr>How do we execute projects? Block and Tackling, Risks, Change Requests/Difficult Discussions.</vt:lpstr>
      <vt:lpstr>When is a project finished?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 UiPath</dc:title>
  <dc:creator>Keith Wheeler</dc:creator>
  <cp:revision>55</cp:revision>
  <dcterms:created xsi:type="dcterms:W3CDTF">2021-03-18T12:51:38Z</dcterms:created>
  <dcterms:modified xsi:type="dcterms:W3CDTF">2023-05-01T03:25:32Z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0x010100832DB487FB910C459231E171AAAE26F8</vt:lpwstr>
  </property>
  <property fmtid="{D5CDD505-2E9C-101B-9397-08002B2CF9AE}" pid="3" name="MediaServiceImageTags">
    <vt:lpwstr/>
  </property>
</Properties>
</file>